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5"/>
  </p:notesMasterIdLst>
  <p:handoutMasterIdLst>
    <p:handoutMasterId r:id="rId16"/>
  </p:handoutMasterIdLst>
  <p:sldIdLst>
    <p:sldId id="854" r:id="rId2"/>
    <p:sldId id="1865" r:id="rId3"/>
    <p:sldId id="1910" r:id="rId4"/>
    <p:sldId id="1903" r:id="rId5"/>
    <p:sldId id="1893" r:id="rId6"/>
    <p:sldId id="1911" r:id="rId7"/>
    <p:sldId id="1867" r:id="rId8"/>
    <p:sldId id="1904" r:id="rId9"/>
    <p:sldId id="1869" r:id="rId10"/>
    <p:sldId id="1870" r:id="rId11"/>
    <p:sldId id="1873" r:id="rId12"/>
    <p:sldId id="1874" r:id="rId13"/>
    <p:sldId id="1896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B9C4"/>
    <a:srgbClr val="FF378D"/>
    <a:srgbClr val="46AEAD"/>
    <a:srgbClr val="011893"/>
    <a:srgbClr val="0432FF"/>
    <a:srgbClr val="5D9474"/>
    <a:srgbClr val="D19E4D"/>
    <a:srgbClr val="9B825D"/>
    <a:srgbClr val="46B5B8"/>
    <a:srgbClr val="E8E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/>
    <p:restoredTop sz="94694"/>
  </p:normalViewPr>
  <p:slideViewPr>
    <p:cSldViewPr snapToGrid="0" snapToObjects="1">
      <p:cViewPr varScale="1">
        <p:scale>
          <a:sx n="123" d="100"/>
          <a:sy n="123" d="100"/>
        </p:scale>
        <p:origin x="4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27A1AD6-052F-4F44-B0F5-AE0A6022AB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1748E2B2-BBE2-4B03-B384-06523FB52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CF91B-94D3-48C8-9F87-8D550B298A58}" type="datetimeFigureOut">
              <a:rPr lang="zh-TW" altLang="en-US" smtClean="0"/>
              <a:t>2023/3/29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AE978E-6281-46CF-9CF1-73C70F366E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0D393BF-656C-42EF-9F64-34E3E16052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BFEE7-2F40-4277-AD21-6BE6B1D7DC5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551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9EE63-B840-4149-A69D-60A77D4BCD39}" type="datetimeFigureOut">
              <a:rPr kumimoji="1" lang="zh-TW" altLang="en-US" smtClean="0"/>
              <a:t>2023/3/29</a:t>
            </a:fld>
            <a:endParaRPr kumimoji="1"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TW" altLang="en-US"/>
              <a:t>按一下以編輯母片文字樣式
第二層
第三層
第四層
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D56D5-4A31-264F-8932-427A91C2D77A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37182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F2FDE-40EC-F14C-8E28-5ED986290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FF2C56B-DC6E-AC43-95B1-573507B5F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3695835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664D9E-9C1E-334A-9085-B4A9CFF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F368B33-8B22-DE44-9B67-105DF86D9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CA19560B-500C-4D4A-A669-869BC7279499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74A7334F-B066-E140-ACFF-E41B50CBA9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Segoe UI Light" panose="020B0502040204020203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Shape 381">
            <a:extLst>
              <a:ext uri="{FF2B5EF4-FFF2-40B4-BE49-F238E27FC236}">
                <a16:creationId xmlns:a16="http://schemas.microsoft.com/office/drawing/2014/main" id="{BD98E461-C7A5-426D-8B63-4446A964502F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22385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9638AC9-52AE-0D47-8B71-E42781F025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218BF01-50CA-814A-9377-E64CC2235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AFA60810-1838-7549-B1CC-C28A5ECA99B0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4B208125-BBEB-8944-B648-AEDC0E6C4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B9B9B"/>
                </a:solidFill>
                <a:latin typeface="Segoe UI Light" panose="020B0502040204020203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Shape 381">
            <a:extLst>
              <a:ext uri="{FF2B5EF4-FFF2-40B4-BE49-F238E27FC236}">
                <a16:creationId xmlns:a16="http://schemas.microsoft.com/office/drawing/2014/main" id="{4A3CD15D-3844-47E8-93C6-93AD0D5CEE34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65300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381">
            <a:extLst>
              <a:ext uri="{FF2B5EF4-FFF2-40B4-BE49-F238E27FC236}">
                <a16:creationId xmlns:a16="http://schemas.microsoft.com/office/drawing/2014/main" id="{14D73CC8-3FE5-4C47-A7CF-4F21190EFDC7}"/>
              </a:ext>
            </a:extLst>
          </p:cNvPr>
          <p:cNvSpPr/>
          <p:nvPr/>
        </p:nvSpPr>
        <p:spPr>
          <a:xfrm>
            <a:off x="90082" y="6224444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3" name="Shape 386">
            <a:extLst>
              <a:ext uri="{FF2B5EF4-FFF2-40B4-BE49-F238E27FC236}">
                <a16:creationId xmlns:a16="http://schemas.microsoft.com/office/drawing/2014/main" id="{B7D7206D-2B46-4744-B077-4B557EBEC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51390" y="6318728"/>
            <a:ext cx="372684" cy="306732"/>
          </a:xfrm>
          <a:prstGeom prst="rect">
            <a:avLst/>
          </a:prstGeom>
        </p:spPr>
        <p:txBody>
          <a:bodyPr anchor="ctr"/>
          <a:lstStyle>
            <a:lvl1pPr algn="ctr">
              <a:defRPr sz="9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5" name="標題 1">
            <a:extLst>
              <a:ext uri="{FF2B5EF4-FFF2-40B4-BE49-F238E27FC236}">
                <a16:creationId xmlns:a16="http://schemas.microsoft.com/office/drawing/2014/main" id="{9AF7FA70-73E3-0A43-AA6F-22A19A12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6"/>
            <a:ext cx="10515600" cy="73268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36" name="內容版面配置區 3">
            <a:extLst>
              <a:ext uri="{FF2B5EF4-FFF2-40B4-BE49-F238E27FC236}">
                <a16:creationId xmlns:a16="http://schemas.microsoft.com/office/drawing/2014/main" id="{CD7DFCEE-F6D7-0047-824B-15490BFC12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7222"/>
            <a:ext cx="10515600" cy="472926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1pPr>
            <a:lvl2pPr marL="990000" indent="-3780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2pPr>
            <a:lvl3pPr marL="15228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3pPr>
            <a:lvl4pPr marL="21312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4pPr>
            <a:lvl5pPr marL="27432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137" name="Shape 384">
            <a:extLst>
              <a:ext uri="{FF2B5EF4-FFF2-40B4-BE49-F238E27FC236}">
                <a16:creationId xmlns:a16="http://schemas.microsoft.com/office/drawing/2014/main" id="{394D33C9-C18C-694F-B372-EAB7678B0333}"/>
              </a:ext>
            </a:extLst>
          </p:cNvPr>
          <p:cNvSpPr/>
          <p:nvPr/>
        </p:nvSpPr>
        <p:spPr>
          <a:xfrm>
            <a:off x="585382" y="6489703"/>
            <a:ext cx="11441602" cy="0"/>
          </a:xfrm>
          <a:prstGeom prst="line">
            <a:avLst/>
          </a:prstGeom>
          <a:ln w="15875">
            <a:solidFill>
              <a:srgbClr val="606060">
                <a:alpha val="4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28594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dirty="0"/>
          </a:p>
        </p:txBody>
      </p:sp>
      <p:sp>
        <p:nvSpPr>
          <p:cNvPr id="138" name="Shape 127">
            <a:extLst>
              <a:ext uri="{FF2B5EF4-FFF2-40B4-BE49-F238E27FC236}">
                <a16:creationId xmlns:a16="http://schemas.microsoft.com/office/drawing/2014/main" id="{FE88D79B-7291-374F-9BA7-A79490436415}"/>
              </a:ext>
            </a:extLst>
          </p:cNvPr>
          <p:cNvSpPr/>
          <p:nvPr/>
        </p:nvSpPr>
        <p:spPr>
          <a:xfrm>
            <a:off x="10677217" y="6561733"/>
            <a:ext cx="133369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r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</a:defRPr>
            </a:pPr>
            <a:r>
              <a:rPr lang="zh-TW" altLang="en-US" sz="1000" b="1" baseline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rPr>
              <a:t>東海大學圖書暨資訊處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5C9BDCB-8E89-0042-8A13-EA1FA8173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082" y="138256"/>
            <a:ext cx="711111" cy="7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3796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Master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381">
            <a:extLst>
              <a:ext uri="{FF2B5EF4-FFF2-40B4-BE49-F238E27FC236}">
                <a16:creationId xmlns:a16="http://schemas.microsoft.com/office/drawing/2014/main" id="{14D73CC8-3FE5-4C47-A7CF-4F21190EFDC7}"/>
              </a:ext>
            </a:extLst>
          </p:cNvPr>
          <p:cNvSpPr/>
          <p:nvPr userDrawn="1"/>
        </p:nvSpPr>
        <p:spPr>
          <a:xfrm>
            <a:off x="90082" y="6224444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33" name="Shape 386">
            <a:extLst>
              <a:ext uri="{FF2B5EF4-FFF2-40B4-BE49-F238E27FC236}">
                <a16:creationId xmlns:a16="http://schemas.microsoft.com/office/drawing/2014/main" id="{B7D7206D-2B46-4744-B077-4B557EBEC37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51390" y="6318728"/>
            <a:ext cx="372684" cy="306732"/>
          </a:xfrm>
          <a:prstGeom prst="rect">
            <a:avLst/>
          </a:prstGeom>
        </p:spPr>
        <p:txBody>
          <a:bodyPr anchor="ctr"/>
          <a:lstStyle>
            <a:lvl1pPr algn="ctr">
              <a:defRPr sz="9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135" name="標題 1">
            <a:extLst>
              <a:ext uri="{FF2B5EF4-FFF2-40B4-BE49-F238E27FC236}">
                <a16:creationId xmlns:a16="http://schemas.microsoft.com/office/drawing/2014/main" id="{9AF7FA70-73E3-0A43-AA6F-22A19A12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496"/>
            <a:ext cx="10515600" cy="732680"/>
          </a:xfrm>
          <a:prstGeom prst="rect">
            <a:avLst/>
          </a:prstGeo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36" name="內容版面配置區 3">
            <a:extLst>
              <a:ext uri="{FF2B5EF4-FFF2-40B4-BE49-F238E27FC236}">
                <a16:creationId xmlns:a16="http://schemas.microsoft.com/office/drawing/2014/main" id="{CD7DFCEE-F6D7-0047-824B-15490BFC12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7222"/>
            <a:ext cx="10515600" cy="4729260"/>
          </a:xfrm>
          <a:prstGeom prst="rect">
            <a:avLst/>
          </a:prstGeom>
        </p:spPr>
        <p:txBody>
          <a:bodyPr/>
          <a:lstStyle>
            <a:lvl1pPr marL="342900" indent="-3429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1pPr>
            <a:lvl2pPr marL="990000" indent="-3780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2pPr>
            <a:lvl3pPr marL="15228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3pPr>
            <a:lvl4pPr marL="21312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4pPr>
            <a:lvl5pPr marL="2743200" indent="-302400" algn="l">
              <a:spcBef>
                <a:spcPts val="480"/>
              </a:spcBef>
              <a:buFont typeface="Arial" panose="020B0604020202020204" pitchFamily="34" charset="0"/>
              <a:buChar char="•"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37" name="Shape 384">
            <a:extLst>
              <a:ext uri="{FF2B5EF4-FFF2-40B4-BE49-F238E27FC236}">
                <a16:creationId xmlns:a16="http://schemas.microsoft.com/office/drawing/2014/main" id="{394D33C9-C18C-694F-B372-EAB7678B0333}"/>
              </a:ext>
            </a:extLst>
          </p:cNvPr>
          <p:cNvSpPr/>
          <p:nvPr userDrawn="1"/>
        </p:nvSpPr>
        <p:spPr>
          <a:xfrm>
            <a:off x="585382" y="6489703"/>
            <a:ext cx="11455228" cy="0"/>
          </a:xfrm>
          <a:prstGeom prst="line">
            <a:avLst/>
          </a:prstGeom>
          <a:ln w="15875">
            <a:solidFill>
              <a:srgbClr val="606060">
                <a:alpha val="4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28594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dirty="0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5C9BDCB-8E89-0042-8A13-EA1FA8173E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082" y="138256"/>
            <a:ext cx="711111" cy="711112"/>
          </a:xfrm>
          <a:prstGeom prst="rect">
            <a:avLst/>
          </a:prstGeom>
        </p:spPr>
      </p:pic>
      <p:sp>
        <p:nvSpPr>
          <p:cNvPr id="11" name="Shape 127">
            <a:extLst>
              <a:ext uri="{FF2B5EF4-FFF2-40B4-BE49-F238E27FC236}">
                <a16:creationId xmlns:a16="http://schemas.microsoft.com/office/drawing/2014/main" id="{9946FF10-B52B-4C61-A24E-6444BECC0507}"/>
              </a:ext>
            </a:extLst>
          </p:cNvPr>
          <p:cNvSpPr/>
          <p:nvPr userDrawn="1"/>
        </p:nvSpPr>
        <p:spPr>
          <a:xfrm>
            <a:off x="10677217" y="6561733"/>
            <a:ext cx="133369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r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</a:defRPr>
            </a:pPr>
            <a:r>
              <a:rPr lang="zh-TW" altLang="en-US" sz="1000" b="1" baseline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rPr>
              <a:t>東海大學圖書暨資訊處</a:t>
            </a:r>
          </a:p>
        </p:txBody>
      </p:sp>
    </p:spTree>
    <p:extLst>
      <p:ext uri="{BB962C8B-B14F-4D97-AF65-F5344CB8AC3E}">
        <p14:creationId xmlns:p14="http://schemas.microsoft.com/office/powerpoint/2010/main" val="1570537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53C58E-829F-2C47-8640-11EC8EFCD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493EFC-7E83-2844-B825-030AC22D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419EA7C1-56F3-524B-8B79-52E181E0169B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F883BA86-E5A3-EC49-90CE-F8BF2E32E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6" name="Shape 381">
            <a:extLst>
              <a:ext uri="{FF2B5EF4-FFF2-40B4-BE49-F238E27FC236}">
                <a16:creationId xmlns:a16="http://schemas.microsoft.com/office/drawing/2014/main" id="{7779C3C8-F1C2-4A60-9B05-CB5C42C65FC2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640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46D1C-569F-A24D-BE85-06BF87A4F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5515EA-D43A-4B4D-BEAC-5290BC747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54078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ACA4A4-B4B0-6C4D-A2B6-5A278ED90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C92785-C8AC-BB47-ABF0-750DD509B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8029"/>
            <a:ext cx="5181600" cy="5098934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42618A9-B577-784B-8657-AE926404A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078029"/>
            <a:ext cx="5181600" cy="5098934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8" name="Shape 381">
            <a:extLst>
              <a:ext uri="{FF2B5EF4-FFF2-40B4-BE49-F238E27FC236}">
                <a16:creationId xmlns:a16="http://schemas.microsoft.com/office/drawing/2014/main" id="{75E34696-CFC4-9E4D-9599-BD50F7EC52F1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9" name="Shape 386">
            <a:extLst>
              <a:ext uri="{FF2B5EF4-FFF2-40B4-BE49-F238E27FC236}">
                <a16:creationId xmlns:a16="http://schemas.microsoft.com/office/drawing/2014/main" id="{339643CC-A834-8B4A-8660-C1F67E1C4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B9B9B"/>
                </a:solidFill>
                <a:latin typeface="Segoe UI Light" panose="020B0502040204020203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1718DF89-D617-4F07-A1FC-91147D00EE88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63012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2E66A2D-251B-844F-845F-364E0944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E427460-E671-D44A-97FC-4E6DC3E8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0F30B04-FD4D-D449-BC98-2D327FF669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F8AE8B8-9FBF-704B-A2F6-1332B978A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B982C15-4793-A646-9C11-5F79E77EA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10" name="Shape 381">
            <a:extLst>
              <a:ext uri="{FF2B5EF4-FFF2-40B4-BE49-F238E27FC236}">
                <a16:creationId xmlns:a16="http://schemas.microsoft.com/office/drawing/2014/main" id="{12C28509-D86F-7243-8BBE-8E13ED2C0E8A}"/>
              </a:ext>
            </a:extLst>
          </p:cNvPr>
          <p:cNvSpPr/>
          <p:nvPr/>
        </p:nvSpPr>
        <p:spPr>
          <a:xfrm>
            <a:off x="11404601" y="250926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11" name="Shape 386">
            <a:extLst>
              <a:ext uri="{FF2B5EF4-FFF2-40B4-BE49-F238E27FC236}">
                <a16:creationId xmlns:a16="http://schemas.microsoft.com/office/drawing/2014/main" id="{24F8C579-8A1A-6546-A497-2C4E40673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7217" y="358876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9B9B9B"/>
                </a:solidFill>
                <a:latin typeface="Segoe UI Light" panose="020B0502040204020203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9" name="Shape 381">
            <a:extLst>
              <a:ext uri="{FF2B5EF4-FFF2-40B4-BE49-F238E27FC236}">
                <a16:creationId xmlns:a16="http://schemas.microsoft.com/office/drawing/2014/main" id="{2A1E5DE6-E325-4E66-B1CB-A706EDD8D552}"/>
              </a:ext>
            </a:extLst>
          </p:cNvPr>
          <p:cNvSpPr/>
          <p:nvPr userDrawn="1"/>
        </p:nvSpPr>
        <p:spPr>
          <a:xfrm>
            <a:off x="11404601" y="250926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48657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A626B8-B9D2-9E45-8C8D-C44A843B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6" name="Shape 381">
            <a:extLst>
              <a:ext uri="{FF2B5EF4-FFF2-40B4-BE49-F238E27FC236}">
                <a16:creationId xmlns:a16="http://schemas.microsoft.com/office/drawing/2014/main" id="{E194EFDE-E9C6-DF4B-B45C-4316BE372738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5B853B4A-E42E-7747-844D-0A97A091E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5" name="Shape 381">
            <a:extLst>
              <a:ext uri="{FF2B5EF4-FFF2-40B4-BE49-F238E27FC236}">
                <a16:creationId xmlns:a16="http://schemas.microsoft.com/office/drawing/2014/main" id="{BA25AA76-FA4E-43A1-B89D-DDD3E01C0B9E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415567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81">
            <a:extLst>
              <a:ext uri="{FF2B5EF4-FFF2-40B4-BE49-F238E27FC236}">
                <a16:creationId xmlns:a16="http://schemas.microsoft.com/office/drawing/2014/main" id="{F5213478-3E7E-0F48-8BE4-9D0FD335EB7C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6" name="Shape 386">
            <a:extLst>
              <a:ext uri="{FF2B5EF4-FFF2-40B4-BE49-F238E27FC236}">
                <a16:creationId xmlns:a16="http://schemas.microsoft.com/office/drawing/2014/main" id="{582BEF5A-7979-2849-9C66-214B9F32C0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4" name="Shape 381">
            <a:extLst>
              <a:ext uri="{FF2B5EF4-FFF2-40B4-BE49-F238E27FC236}">
                <a16:creationId xmlns:a16="http://schemas.microsoft.com/office/drawing/2014/main" id="{BCFB983C-A29E-4990-A2E8-FD7EF279881B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53188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E97AAE-FB6E-6747-B7D0-2E1655290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7649BC7-4F96-3946-B6C4-ADD288EB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6698BDA-4CE5-E044-AEEF-586D8D134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8" name="Shape 381">
            <a:extLst>
              <a:ext uri="{FF2B5EF4-FFF2-40B4-BE49-F238E27FC236}">
                <a16:creationId xmlns:a16="http://schemas.microsoft.com/office/drawing/2014/main" id="{41847EE7-D437-A942-B2F7-9DEA9F59EFE6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9" name="Shape 386">
            <a:extLst>
              <a:ext uri="{FF2B5EF4-FFF2-40B4-BE49-F238E27FC236}">
                <a16:creationId xmlns:a16="http://schemas.microsoft.com/office/drawing/2014/main" id="{AD890F95-8128-1346-BF7D-5C10E034F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+mn-lt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094D091F-D6A5-4FB4-BDA3-854D75372486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800280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D011E6-239C-104D-85D7-F94DAA874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A178B449-CC13-DD4D-ADA1-DEEFD0D1E9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7C3DBCA-EC93-294D-8A6C-2F13AD44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編輯母片文字樣式</a:t>
            </a:r>
          </a:p>
        </p:txBody>
      </p:sp>
      <p:sp>
        <p:nvSpPr>
          <p:cNvPr id="8" name="Shape 381">
            <a:extLst>
              <a:ext uri="{FF2B5EF4-FFF2-40B4-BE49-F238E27FC236}">
                <a16:creationId xmlns:a16="http://schemas.microsoft.com/office/drawing/2014/main" id="{A702609E-7899-F247-B865-F20192CDB463}"/>
              </a:ext>
            </a:extLst>
          </p:cNvPr>
          <p:cNvSpPr/>
          <p:nvPr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  <p:sp>
        <p:nvSpPr>
          <p:cNvPr id="9" name="Shape 386">
            <a:extLst>
              <a:ext uri="{FF2B5EF4-FFF2-40B4-BE49-F238E27FC236}">
                <a16:creationId xmlns:a16="http://schemas.microsoft.com/office/drawing/2014/main" id="{CD7D0112-7234-214B-BB06-086F73310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/>
          <a:lstStyle>
            <a:lvl1pPr>
              <a:defRPr sz="1200" baseline="0">
                <a:solidFill>
                  <a:srgbClr val="9B9B9B"/>
                </a:solidFill>
                <a:latin typeface="Segoe UI Light" panose="020B0502040204020203" pitchFamily="34" charset="0"/>
              </a:defRPr>
            </a:lvl1pPr>
          </a:lstStyle>
          <a:p>
            <a:fld id="{86CB4B4D-7CA3-9044-876B-883B54F8677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  <p:sp>
        <p:nvSpPr>
          <p:cNvPr id="7" name="Shape 381">
            <a:extLst>
              <a:ext uri="{FF2B5EF4-FFF2-40B4-BE49-F238E27FC236}">
                <a16:creationId xmlns:a16="http://schemas.microsoft.com/office/drawing/2014/main" id="{BE21922B-1464-4F3C-A4FE-4EF3DF880E0C}"/>
              </a:ext>
            </a:extLst>
          </p:cNvPr>
          <p:cNvSpPr/>
          <p:nvPr userDrawn="1"/>
        </p:nvSpPr>
        <p:spPr>
          <a:xfrm>
            <a:off x="11404601" y="241301"/>
            <a:ext cx="495300" cy="4953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12700">
            <a:solidFill>
              <a:srgbClr val="7A7A7A"/>
            </a:solidFill>
            <a:miter lim="400000"/>
          </a:ln>
        </p:spPr>
        <p:txBody>
          <a:bodyPr lIns="0" tIns="0" rIns="0" bIns="0" anchor="ctr"/>
          <a:lstStyle/>
          <a:p>
            <a:pPr lvl="0" defTabSz="292093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90535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0654297-B904-7B48-8ED6-EBE4EC5A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793"/>
            <a:ext cx="10515600" cy="770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1AE566C-F253-3146-9AE8-5578C781C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68407"/>
            <a:ext cx="10515600" cy="51085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TW" altLang="en-US" dirty="0"/>
              <a:t>編輯母片文字樣式
第二層
第三層
第四層
第五層</a:t>
            </a:r>
          </a:p>
        </p:txBody>
      </p:sp>
      <p:sp>
        <p:nvSpPr>
          <p:cNvPr id="8" name="Shape 384">
            <a:extLst>
              <a:ext uri="{FF2B5EF4-FFF2-40B4-BE49-F238E27FC236}">
                <a16:creationId xmlns:a16="http://schemas.microsoft.com/office/drawing/2014/main" id="{B71E1C6E-7168-DC40-9C01-9FB290A6DFB4}"/>
              </a:ext>
            </a:extLst>
          </p:cNvPr>
          <p:cNvSpPr/>
          <p:nvPr/>
        </p:nvSpPr>
        <p:spPr>
          <a:xfrm>
            <a:off x="127001" y="6489700"/>
            <a:ext cx="11880000" cy="3"/>
          </a:xfrm>
          <a:prstGeom prst="line">
            <a:avLst/>
          </a:prstGeom>
          <a:ln w="15875">
            <a:solidFill>
              <a:srgbClr val="606060">
                <a:alpha val="4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228594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600" dirty="0"/>
          </a:p>
        </p:txBody>
      </p:sp>
      <p:sp>
        <p:nvSpPr>
          <p:cNvPr id="9" name="Shape 127">
            <a:extLst>
              <a:ext uri="{FF2B5EF4-FFF2-40B4-BE49-F238E27FC236}">
                <a16:creationId xmlns:a16="http://schemas.microsoft.com/office/drawing/2014/main" id="{B8398970-015B-3840-B97C-EDAF32D340BE}"/>
              </a:ext>
            </a:extLst>
          </p:cNvPr>
          <p:cNvSpPr/>
          <p:nvPr/>
        </p:nvSpPr>
        <p:spPr>
          <a:xfrm>
            <a:off x="10677217" y="6561733"/>
            <a:ext cx="1333698" cy="205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r">
              <a:defRPr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marL="0" marR="0" lvl="0" indent="0" algn="r" defTabSz="41274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0">
                <a:solidFill>
                  <a:srgbClr val="000000"/>
                </a:solidFill>
              </a:defRPr>
            </a:pPr>
            <a:r>
              <a:rPr lang="zh-TW" altLang="en-US" sz="1000" b="1" baseline="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ea typeface="微軟正黑體" panose="020B0604030504040204" pitchFamily="34" charset="-120"/>
                <a:cs typeface="Segoe UI" panose="020B0502040204020203" pitchFamily="34" charset="0"/>
              </a:rPr>
              <a:t>東海大學圖書暨資訊處</a:t>
            </a: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C63F2CAA-211C-1341-8BB1-CD57368F8B0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0082" y="138256"/>
            <a:ext cx="711111" cy="7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75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Calibri" panose="020F0502020204030204" pitchFamily="34" charset="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learn@thu.edu.tw" TargetMode="External"/><Relationship Id="rId2" Type="http://schemas.openxmlformats.org/officeDocument/2006/relationships/hyperlink" Target="https://ithu.tw/ilearnhelp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ilearn.thu.edu.tw/#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E41FCC27-9A3A-1640-A22E-E273081FB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1802" y="1778345"/>
            <a:ext cx="9808396" cy="3280672"/>
          </a:xfrm>
        </p:spPr>
        <p:txBody>
          <a:bodyPr>
            <a:normAutofit fontScale="90000"/>
          </a:bodyPr>
          <a:lstStyle/>
          <a:p>
            <a:r>
              <a:rPr kumimoji="1" lang="zh-TW" altLang="en-US" sz="7200" b="1" dirty="0">
                <a:solidFill>
                  <a:srgbClr val="011893"/>
                </a:solidFill>
              </a:rPr>
              <a:t>快速上手</a:t>
            </a:r>
            <a:r>
              <a:rPr kumimoji="1" lang="en-US" altLang="zh-TW" sz="7200" b="1" dirty="0">
                <a:solidFill>
                  <a:srgbClr val="011893"/>
                </a:solidFill>
              </a:rPr>
              <a:t> </a:t>
            </a:r>
            <a:r>
              <a:rPr kumimoji="1" lang="en-US" altLang="zh-TW" sz="7200" b="1" dirty="0" err="1">
                <a:solidFill>
                  <a:srgbClr val="011893"/>
                </a:solidFill>
              </a:rPr>
              <a:t>iLearn</a:t>
            </a:r>
            <a:r>
              <a:rPr kumimoji="1" lang="zh-TW" altLang="en-US" sz="7200" b="1" dirty="0">
                <a:solidFill>
                  <a:srgbClr val="011893"/>
                </a:solidFill>
              </a:rPr>
              <a:t> 教學平台</a:t>
            </a:r>
            <a:br>
              <a:rPr kumimoji="1" lang="en-US" altLang="zh-TW" sz="7200" b="1" dirty="0">
                <a:solidFill>
                  <a:srgbClr val="011893"/>
                </a:solidFill>
              </a:rPr>
            </a:br>
            <a:br>
              <a:rPr kumimoji="1" lang="en-US" altLang="zh-TW" sz="7200" b="1" dirty="0">
                <a:solidFill>
                  <a:srgbClr val="011893"/>
                </a:solidFill>
              </a:rPr>
            </a:br>
            <a:endParaRPr kumimoji="1" lang="zh-TW" altLang="en-US" sz="5400" b="1" dirty="0">
              <a:solidFill>
                <a:srgbClr val="011893"/>
              </a:solidFill>
            </a:endParaRP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D34F6B2C-3E2B-2D4E-ADCB-E9C04CFEC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747392"/>
          </a:xfrm>
        </p:spPr>
        <p:txBody>
          <a:bodyPr anchor="b">
            <a:normAutofit/>
          </a:bodyPr>
          <a:lstStyle/>
          <a:p>
            <a:r>
              <a:rPr kumimoji="1" lang="en-US" altLang="zh-TW" sz="2800" dirty="0"/>
              <a:t>2023</a:t>
            </a:r>
            <a:r>
              <a:rPr kumimoji="1" lang="zh-TW" altLang="en-US" sz="2800" dirty="0"/>
              <a:t>數據驅動創新應用大賽</a:t>
            </a:r>
            <a:endParaRPr kumimoji="1"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34129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1200"/>
            <a:ext cx="340105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10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進入課程</a:t>
            </a:r>
            <a:r>
              <a:rPr kumimoji="1" lang="en-US" altLang="zh-TW" b="1" dirty="0"/>
              <a:t>(APP)</a:t>
            </a:r>
            <a:endParaRPr kumimoji="1" lang="zh-TW" altLang="en-US" b="1" dirty="0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A4611D8D-EDAC-8C41-B2B1-C3EBD366D980}"/>
              </a:ext>
            </a:extLst>
          </p:cNvPr>
          <p:cNvGrpSpPr/>
          <p:nvPr/>
        </p:nvGrpSpPr>
        <p:grpSpPr>
          <a:xfrm>
            <a:off x="6069736" y="892828"/>
            <a:ext cx="3353069" cy="5310124"/>
            <a:chOff x="6069736" y="892828"/>
            <a:chExt cx="3353069" cy="5310124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91ACFFCD-15DB-5049-91BB-7A487242FF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963" b="5926"/>
            <a:stretch/>
          </p:blipFill>
          <p:spPr>
            <a:xfrm>
              <a:off x="6588395" y="892828"/>
              <a:ext cx="2834410" cy="5310124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grpSp>
          <p:nvGrpSpPr>
            <p:cNvPr id="38" name="群組 71">
              <a:extLst>
                <a:ext uri="{FF2B5EF4-FFF2-40B4-BE49-F238E27FC236}">
                  <a16:creationId xmlns:a16="http://schemas.microsoft.com/office/drawing/2014/main" id="{C3D72605-FE5E-F943-92CF-FD1A0F74600D}"/>
                </a:ext>
              </a:extLst>
            </p:cNvPr>
            <p:cNvGrpSpPr/>
            <p:nvPr/>
          </p:nvGrpSpPr>
          <p:grpSpPr>
            <a:xfrm>
              <a:off x="6270801" y="1810442"/>
              <a:ext cx="1716807" cy="319714"/>
              <a:chOff x="1957186" y="1747875"/>
              <a:chExt cx="2288493" cy="474562"/>
            </a:xfrm>
          </p:grpSpPr>
          <p:sp>
            <p:nvSpPr>
              <p:cNvPr id="39" name="圓角矩形 16">
                <a:extLst>
                  <a:ext uri="{FF2B5EF4-FFF2-40B4-BE49-F238E27FC236}">
                    <a16:creationId xmlns:a16="http://schemas.microsoft.com/office/drawing/2014/main" id="{16349551-2D1C-2243-929C-531FB2ED344B}"/>
                  </a:ext>
                </a:extLst>
              </p:cNvPr>
              <p:cNvSpPr/>
              <p:nvPr/>
            </p:nvSpPr>
            <p:spPr>
              <a:xfrm>
                <a:off x="1957186" y="1747875"/>
                <a:ext cx="2288493" cy="474562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noAutofit/>
              </a:bodyPr>
              <a:lstStyle/>
              <a:p>
                <a:pPr defTabSz="584185" latinLnBrk="1" hangingPunct="0">
                  <a:defRPr/>
                </a:pPr>
                <a:endParaRPr lang="zh-TW" altLang="en-US" sz="14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軟正黑體" panose="020B0604030504040204" pitchFamily="34" charset="-120"/>
                </a:endParaRPr>
              </a:p>
            </p:txBody>
          </p:sp>
          <p:sp>
            <p:nvSpPr>
              <p:cNvPr id="40" name="Rectangle 16">
                <a:extLst>
                  <a:ext uri="{FF2B5EF4-FFF2-40B4-BE49-F238E27FC236}">
                    <a16:creationId xmlns:a16="http://schemas.microsoft.com/office/drawing/2014/main" id="{660BD9B2-3428-DE47-BAB8-815EDB7AE5DC}"/>
                  </a:ext>
                </a:extLst>
              </p:cNvPr>
              <p:cNvSpPr/>
              <p:nvPr/>
            </p:nvSpPr>
            <p:spPr>
              <a:xfrm>
                <a:off x="2270369" y="1759576"/>
                <a:ext cx="1203441" cy="456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zh-TW" altLang="en-US" sz="1400" b="1" dirty="0"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課程頁面</a:t>
                </a:r>
                <a:endParaRPr lang="en-US" altLang="zh-TW" sz="1400" b="1" dirty="0"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48" name="橢圓 35">
              <a:extLst>
                <a:ext uri="{FF2B5EF4-FFF2-40B4-BE49-F238E27FC236}">
                  <a16:creationId xmlns:a16="http://schemas.microsoft.com/office/drawing/2014/main" id="{C77B4938-3D98-6A44-B8EB-D29327617E42}"/>
                </a:ext>
              </a:extLst>
            </p:cNvPr>
            <p:cNvSpPr/>
            <p:nvPr/>
          </p:nvSpPr>
          <p:spPr>
            <a:xfrm>
              <a:off x="6069736" y="1523080"/>
              <a:ext cx="45641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2</a:t>
              </a:r>
              <a:endParaRPr lang="zh-TW" altLang="en-US" sz="1400" b="1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33497F5E-00E5-4847-B920-FDB7B1C593BD}"/>
              </a:ext>
            </a:extLst>
          </p:cNvPr>
          <p:cNvGrpSpPr/>
          <p:nvPr/>
        </p:nvGrpSpPr>
        <p:grpSpPr>
          <a:xfrm>
            <a:off x="2124242" y="892828"/>
            <a:ext cx="2991260" cy="5284222"/>
            <a:chOff x="2124242" y="892828"/>
            <a:chExt cx="2991260" cy="5284222"/>
          </a:xfrm>
        </p:grpSpPr>
        <p:pic>
          <p:nvPicPr>
            <p:cNvPr id="9" name="圖片 8">
              <a:extLst>
                <a:ext uri="{FF2B5EF4-FFF2-40B4-BE49-F238E27FC236}">
                  <a16:creationId xmlns:a16="http://schemas.microsoft.com/office/drawing/2014/main" id="{577C1139-A5BC-9C4E-A2DA-88CC9FDFA1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260" b="6074"/>
            <a:stretch/>
          </p:blipFill>
          <p:spPr>
            <a:xfrm>
              <a:off x="2217922" y="892828"/>
              <a:ext cx="2835333" cy="528422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85" name="圓角矩形 27">
              <a:extLst>
                <a:ext uri="{FF2B5EF4-FFF2-40B4-BE49-F238E27FC236}">
                  <a16:creationId xmlns:a16="http://schemas.microsoft.com/office/drawing/2014/main" id="{DEF46070-93C2-1840-85EB-8C51C0AA3DA3}"/>
                </a:ext>
              </a:extLst>
            </p:cNvPr>
            <p:cNvSpPr/>
            <p:nvPr/>
          </p:nvSpPr>
          <p:spPr>
            <a:xfrm>
              <a:off x="2217922" y="3722850"/>
              <a:ext cx="2897580" cy="1062510"/>
            </a:xfrm>
            <a:prstGeom prst="roundRect">
              <a:avLst/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</a:endParaRPr>
            </a:p>
          </p:txBody>
        </p:sp>
        <p:sp>
          <p:nvSpPr>
            <p:cNvPr id="86" name="橢圓 34">
              <a:extLst>
                <a:ext uri="{FF2B5EF4-FFF2-40B4-BE49-F238E27FC236}">
                  <a16:creationId xmlns:a16="http://schemas.microsoft.com/office/drawing/2014/main" id="{DB1E2D0D-791D-734E-BEF9-7A3940E58299}"/>
                </a:ext>
              </a:extLst>
            </p:cNvPr>
            <p:cNvSpPr/>
            <p:nvPr/>
          </p:nvSpPr>
          <p:spPr>
            <a:xfrm>
              <a:off x="2124242" y="4702150"/>
              <a:ext cx="45641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GB" altLang="zh-TW" sz="1400" b="1" dirty="0">
                  <a:solidFill>
                    <a:srgbClr val="FFFFFF"/>
                  </a:solidFill>
                  <a:latin typeface="微軟正黑體" panose="020B0604030504040204" pitchFamily="34" charset="-120"/>
                </a:rPr>
                <a:t>1</a:t>
              </a:r>
              <a:endParaRPr lang="zh-TW" altLang="en-US" sz="1400" b="1" dirty="0">
                <a:solidFill>
                  <a:srgbClr val="FFFFFF"/>
                </a:solidFill>
                <a:latin typeface="微軟正黑體" panose="020B0604030504040204" pitchFamily="34" charset="-120"/>
              </a:endParaRPr>
            </a:p>
          </p:txBody>
        </p:sp>
        <p:sp>
          <p:nvSpPr>
            <p:cNvPr id="87" name="Shape 1569">
              <a:extLst>
                <a:ext uri="{FF2B5EF4-FFF2-40B4-BE49-F238E27FC236}">
                  <a16:creationId xmlns:a16="http://schemas.microsoft.com/office/drawing/2014/main" id="{35A3B35A-E326-0D49-9D41-B590C5FF3893}"/>
                </a:ext>
              </a:extLst>
            </p:cNvPr>
            <p:cNvSpPr/>
            <p:nvPr/>
          </p:nvSpPr>
          <p:spPr>
            <a:xfrm>
              <a:off x="2606124" y="4821012"/>
              <a:ext cx="2491731" cy="2667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>
              <a:solidFill>
                <a:schemeClr val="bg2"/>
              </a:solidFill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l"/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選擇課程，進入課程頁面。</a:t>
              </a:r>
            </a:p>
          </p:txBody>
        </p:sp>
      </p:grp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C3934DE8-1389-420F-A09F-1829E93367C4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3" name="圓角矩形 46">
              <a:extLst>
                <a:ext uri="{FF2B5EF4-FFF2-40B4-BE49-F238E27FC236}">
                  <a16:creationId xmlns:a16="http://schemas.microsoft.com/office/drawing/2014/main" id="{28B68D62-87A0-4CA9-B238-6B41D7BDAFD2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圓角矩形 47">
              <a:extLst>
                <a:ext uri="{FF2B5EF4-FFF2-40B4-BE49-F238E27FC236}">
                  <a16:creationId xmlns:a16="http://schemas.microsoft.com/office/drawing/2014/main" id="{C352B352-A428-45F6-BD8E-3C9DA4F8F696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5" name="圓角矩形 53">
              <a:extLst>
                <a:ext uri="{FF2B5EF4-FFF2-40B4-BE49-F238E27FC236}">
                  <a16:creationId xmlns:a16="http://schemas.microsoft.com/office/drawing/2014/main" id="{DFBA4085-D445-465A-B6CD-EC0A589C5CD1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A500478E-8374-4ADB-9BD5-C5842B343A3A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783EFE76-1DB5-4960-B56E-D1B8B0868EA3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23B1312A-F455-4695-ACFB-482DF75E5C5A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26310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圖片 13">
            <a:extLst>
              <a:ext uri="{FF2B5EF4-FFF2-40B4-BE49-F238E27FC236}">
                <a16:creationId xmlns:a16="http://schemas.microsoft.com/office/drawing/2014/main" id="{C3835F1A-FEFF-41E4-8983-0A5AE2A4E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0" y="2416138"/>
            <a:ext cx="5124547" cy="232477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A951EF13-FD80-4DDB-B88B-2DE4017D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304" y="2612018"/>
            <a:ext cx="6095999" cy="1759949"/>
          </a:xfrm>
          <a:prstGeom prst="rect">
            <a:avLst/>
          </a:prstGeom>
        </p:spPr>
      </p:pic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80000" y="6361200"/>
            <a:ext cx="322385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11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查看、下載參考檔案</a:t>
            </a:r>
          </a:p>
        </p:txBody>
      </p:sp>
      <p:sp>
        <p:nvSpPr>
          <p:cNvPr id="73" name="矩形 94">
            <a:extLst>
              <a:ext uri="{FF2B5EF4-FFF2-40B4-BE49-F238E27FC236}">
                <a16:creationId xmlns:a16="http://schemas.microsoft.com/office/drawing/2014/main" id="{34847862-C6CF-D348-8553-3D0728317FC2}"/>
              </a:ext>
            </a:extLst>
          </p:cNvPr>
          <p:cNvSpPr/>
          <p:nvPr/>
        </p:nvSpPr>
        <p:spPr>
          <a:xfrm>
            <a:off x="6629574" y="4216255"/>
            <a:ext cx="5124547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</a:rPr>
              <a:t>可點擊「預覽」眼睛圖示線上瀏覽該參考檔案，或點 擊「下載」圖示，將檔案下載下來。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</a:endParaRPr>
          </a:p>
        </p:txBody>
      </p:sp>
      <p:sp>
        <p:nvSpPr>
          <p:cNvPr id="75" name="矩形 95">
            <a:extLst>
              <a:ext uri="{FF2B5EF4-FFF2-40B4-BE49-F238E27FC236}">
                <a16:creationId xmlns:a16="http://schemas.microsoft.com/office/drawing/2014/main" id="{AA129236-41AB-5E4A-96D1-1AE565BBFDF5}"/>
              </a:ext>
            </a:extLst>
          </p:cNvPr>
          <p:cNvSpPr/>
          <p:nvPr/>
        </p:nvSpPr>
        <p:spPr>
          <a:xfrm>
            <a:off x="1017641" y="5410144"/>
            <a:ext cx="3769337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</a:rPr>
              <a:t>於「章節」內容中點擊要看的檔案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A5D22D34-74CE-1B41-90FC-C29E9B664C24}"/>
              </a:ext>
            </a:extLst>
          </p:cNvPr>
          <p:cNvGrpSpPr/>
          <p:nvPr/>
        </p:nvGrpSpPr>
        <p:grpSpPr>
          <a:xfrm>
            <a:off x="758901" y="2330216"/>
            <a:ext cx="2003581" cy="1825880"/>
            <a:chOff x="1084624" y="1882997"/>
            <a:chExt cx="2003581" cy="1825880"/>
          </a:xfrm>
        </p:grpSpPr>
        <p:sp>
          <p:nvSpPr>
            <p:cNvPr id="72" name="圓角矩形 20">
              <a:extLst>
                <a:ext uri="{FF2B5EF4-FFF2-40B4-BE49-F238E27FC236}">
                  <a16:creationId xmlns:a16="http://schemas.microsoft.com/office/drawing/2014/main" id="{4D62CE83-5595-814C-AA03-D7FB41301BDB}"/>
                </a:ext>
              </a:extLst>
            </p:cNvPr>
            <p:cNvSpPr/>
            <p:nvPr/>
          </p:nvSpPr>
          <p:spPr>
            <a:xfrm>
              <a:off x="1084624" y="3491993"/>
              <a:ext cx="2003581" cy="216884"/>
            </a:xfrm>
            <a:prstGeom prst="roundRect">
              <a:avLst>
                <a:gd name="adj" fmla="val 460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/>
              <a:endParaRPr lang="zh-TW" altLang="en-US" sz="4000">
                <a:solidFill>
                  <a:srgbClr val="FF388C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9" name="橢圓 97">
              <a:extLst>
                <a:ext uri="{FF2B5EF4-FFF2-40B4-BE49-F238E27FC236}">
                  <a16:creationId xmlns:a16="http://schemas.microsoft.com/office/drawing/2014/main" id="{2A669087-0172-6445-B2D5-C005C235A115}"/>
                </a:ext>
              </a:extLst>
            </p:cNvPr>
            <p:cNvSpPr/>
            <p:nvPr/>
          </p:nvSpPr>
          <p:spPr>
            <a:xfrm>
              <a:off x="1469618" y="1882997"/>
              <a:ext cx="45641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/>
              <a:r>
                <a:rPr lang="en-US" altLang="zh-TW" sz="14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endParaRPr lang="zh-TW" altLang="en-US" sz="14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E3105792-FF80-7043-A220-F42EEFD7C240}"/>
              </a:ext>
            </a:extLst>
          </p:cNvPr>
          <p:cNvGrpSpPr/>
          <p:nvPr/>
        </p:nvGrpSpPr>
        <p:grpSpPr>
          <a:xfrm>
            <a:off x="10120161" y="1830186"/>
            <a:ext cx="1420049" cy="1668770"/>
            <a:chOff x="10385216" y="3196100"/>
            <a:chExt cx="1420049" cy="1668770"/>
          </a:xfrm>
        </p:grpSpPr>
        <p:sp>
          <p:nvSpPr>
            <p:cNvPr id="71" name="圓角矩形 20">
              <a:extLst>
                <a:ext uri="{FF2B5EF4-FFF2-40B4-BE49-F238E27FC236}">
                  <a16:creationId xmlns:a16="http://schemas.microsoft.com/office/drawing/2014/main" id="{F479EAA9-7C20-FC41-B9CF-1DCDEE782835}"/>
                </a:ext>
              </a:extLst>
            </p:cNvPr>
            <p:cNvSpPr/>
            <p:nvPr/>
          </p:nvSpPr>
          <p:spPr>
            <a:xfrm>
              <a:off x="10812368" y="4614387"/>
              <a:ext cx="474501" cy="250483"/>
            </a:xfrm>
            <a:prstGeom prst="roundRect">
              <a:avLst>
                <a:gd name="adj" fmla="val 460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/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83" name="橢圓 98">
              <a:extLst>
                <a:ext uri="{FF2B5EF4-FFF2-40B4-BE49-F238E27FC236}">
                  <a16:creationId xmlns:a16="http://schemas.microsoft.com/office/drawing/2014/main" id="{C264F4F7-294E-CE49-8835-13099C5A8C04}"/>
                </a:ext>
              </a:extLst>
            </p:cNvPr>
            <p:cNvSpPr/>
            <p:nvPr/>
          </p:nvSpPr>
          <p:spPr>
            <a:xfrm>
              <a:off x="11348853" y="4063312"/>
              <a:ext cx="45641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/>
              <a:r>
                <a:rPr lang="en-US" altLang="zh-TW" sz="14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endParaRPr lang="zh-TW" altLang="en-US" sz="14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61F4078C-5BBF-AB44-BB9B-AE95D500E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85216" y="3196100"/>
              <a:ext cx="1328807" cy="763357"/>
            </a:xfrm>
            <a:prstGeom prst="rect">
              <a:avLst/>
            </a:prstGeom>
            <a:ln w="28575">
              <a:solidFill>
                <a:srgbClr val="FF378D"/>
              </a:solidFill>
            </a:ln>
          </p:spPr>
        </p:pic>
        <p:cxnSp>
          <p:nvCxnSpPr>
            <p:cNvPr id="9" name="直線接點 8">
              <a:extLst>
                <a:ext uri="{FF2B5EF4-FFF2-40B4-BE49-F238E27FC236}">
                  <a16:creationId xmlns:a16="http://schemas.microsoft.com/office/drawing/2014/main" id="{13DCB95E-B723-FF44-9314-42D31BE736B2}"/>
                </a:ext>
              </a:extLst>
            </p:cNvPr>
            <p:cNvCxnSpPr>
              <a:cxnSpLocks/>
              <a:stCxn id="71" idx="0"/>
              <a:endCxn id="7" idx="2"/>
            </p:cNvCxnSpPr>
            <p:nvPr/>
          </p:nvCxnSpPr>
          <p:spPr>
            <a:xfrm flipV="1">
              <a:off x="11049619" y="3959457"/>
              <a:ext cx="1" cy="654930"/>
            </a:xfrm>
            <a:prstGeom prst="line">
              <a:avLst/>
            </a:prstGeom>
            <a:ln w="28575">
              <a:solidFill>
                <a:srgbClr val="FF378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896C0F62-1003-4AF1-BE0A-C522FDB7E15C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4" name="圓角矩形 46">
              <a:extLst>
                <a:ext uri="{FF2B5EF4-FFF2-40B4-BE49-F238E27FC236}">
                  <a16:creationId xmlns:a16="http://schemas.microsoft.com/office/drawing/2014/main" id="{32B6C937-7204-4F99-B038-6C513D54E140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5" name="圓角矩形 47">
              <a:extLst>
                <a:ext uri="{FF2B5EF4-FFF2-40B4-BE49-F238E27FC236}">
                  <a16:creationId xmlns:a16="http://schemas.microsoft.com/office/drawing/2014/main" id="{079446DC-9C18-4AFA-8E77-17B70FE8EB30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6" name="圓角矩形 53">
              <a:extLst>
                <a:ext uri="{FF2B5EF4-FFF2-40B4-BE49-F238E27FC236}">
                  <a16:creationId xmlns:a16="http://schemas.microsoft.com/office/drawing/2014/main" id="{CAE201F5-C369-4808-839D-920CB4C94A3C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3C681F77-A647-4503-A5ED-0F1A236FD82B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63B6E311-6297-4D46-93D1-F433ED28DFED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39" name="文字方塊 38">
              <a:extLst>
                <a:ext uri="{FF2B5EF4-FFF2-40B4-BE49-F238E27FC236}">
                  <a16:creationId xmlns:a16="http://schemas.microsoft.com/office/drawing/2014/main" id="{5D722F41-15C4-410B-8F23-435E287430C1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097372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4C1C0994-D4BB-49FD-ACF6-8DFAEB252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11" y="1706232"/>
            <a:ext cx="4633935" cy="34455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F9B727D-39AF-4FB2-8620-546AB20F6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54" y="1838358"/>
            <a:ext cx="5970535" cy="2873722"/>
          </a:xfrm>
          <a:prstGeom prst="rect">
            <a:avLst/>
          </a:prstGeom>
        </p:spPr>
      </p:pic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80000" y="6362425"/>
            <a:ext cx="359983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觀看影音</a:t>
            </a:r>
          </a:p>
        </p:txBody>
      </p:sp>
      <p:sp>
        <p:nvSpPr>
          <p:cNvPr id="45" name="矩形 10">
            <a:extLst>
              <a:ext uri="{FF2B5EF4-FFF2-40B4-BE49-F238E27FC236}">
                <a16:creationId xmlns:a16="http://schemas.microsoft.com/office/drawing/2014/main" id="{9F5D6B47-4137-0344-9D6F-AF5B27DBA864}"/>
              </a:ext>
            </a:extLst>
          </p:cNvPr>
          <p:cNvSpPr/>
          <p:nvPr/>
        </p:nvSpPr>
        <p:spPr>
          <a:xfrm>
            <a:off x="7509189" y="5426522"/>
            <a:ext cx="4015205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</a:rPr>
              <a:t>點擊「播放」即可開始觀看影片。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</a:endParaRPr>
          </a:p>
        </p:txBody>
      </p:sp>
      <p:sp>
        <p:nvSpPr>
          <p:cNvPr id="68" name="矩形 10">
            <a:extLst>
              <a:ext uri="{FF2B5EF4-FFF2-40B4-BE49-F238E27FC236}">
                <a16:creationId xmlns:a16="http://schemas.microsoft.com/office/drawing/2014/main" id="{F824DDB5-C09E-C240-A2E2-2E889E52A9EF}"/>
              </a:ext>
            </a:extLst>
          </p:cNvPr>
          <p:cNvSpPr/>
          <p:nvPr/>
        </p:nvSpPr>
        <p:spPr>
          <a:xfrm>
            <a:off x="423177" y="5354019"/>
            <a:ext cx="5295192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25400" tIns="25400" rIns="25400" bIns="25400" numCol="1" anchor="ctr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</a:rPr>
              <a:t>點開「章節」內容的下拉式選單，篩選出「影音教材」。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</a:endParaRPr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87782598-2534-40E4-9246-F79467F029A1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3" name="圓角矩形 46">
              <a:extLst>
                <a:ext uri="{FF2B5EF4-FFF2-40B4-BE49-F238E27FC236}">
                  <a16:creationId xmlns:a16="http://schemas.microsoft.com/office/drawing/2014/main" id="{E75F876E-11C2-4D00-A8AC-7AF89D42B886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圓角矩形 47">
              <a:extLst>
                <a:ext uri="{FF2B5EF4-FFF2-40B4-BE49-F238E27FC236}">
                  <a16:creationId xmlns:a16="http://schemas.microsoft.com/office/drawing/2014/main" id="{570F3AEC-9002-4BD7-BA0F-F93B466C7F3F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5" name="圓角矩形 53">
              <a:extLst>
                <a:ext uri="{FF2B5EF4-FFF2-40B4-BE49-F238E27FC236}">
                  <a16:creationId xmlns:a16="http://schemas.microsoft.com/office/drawing/2014/main" id="{6D867229-6CB2-4853-8A76-92D84252E228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90CEAE6-69CA-46D0-A1B5-C6CAA08BAD4D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F64C391C-C08C-49CC-921F-7ADAF6CF69C9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38" name="文字方塊 37">
              <a:extLst>
                <a:ext uri="{FF2B5EF4-FFF2-40B4-BE49-F238E27FC236}">
                  <a16:creationId xmlns:a16="http://schemas.microsoft.com/office/drawing/2014/main" id="{E9D25100-4D18-40BA-A676-06A500152266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  <p:sp>
        <p:nvSpPr>
          <p:cNvPr id="40" name="橢圓 18">
            <a:extLst>
              <a:ext uri="{FF2B5EF4-FFF2-40B4-BE49-F238E27FC236}">
                <a16:creationId xmlns:a16="http://schemas.microsoft.com/office/drawing/2014/main" id="{733D77DB-22CF-412A-96C8-1D72D756910E}"/>
              </a:ext>
            </a:extLst>
          </p:cNvPr>
          <p:cNvSpPr/>
          <p:nvPr/>
        </p:nvSpPr>
        <p:spPr>
          <a:xfrm>
            <a:off x="8894115" y="1614749"/>
            <a:ext cx="456412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/>
            <a:r>
              <a:rPr lang="en-US" altLang="zh-TW" sz="14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TW" altLang="en-US" sz="1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1" name="圓角矩形 20">
            <a:extLst>
              <a:ext uri="{FF2B5EF4-FFF2-40B4-BE49-F238E27FC236}">
                <a16:creationId xmlns:a16="http://schemas.microsoft.com/office/drawing/2014/main" id="{9452C7FE-A75D-4159-8757-4D57DEE79016}"/>
              </a:ext>
            </a:extLst>
          </p:cNvPr>
          <p:cNvSpPr/>
          <p:nvPr/>
        </p:nvSpPr>
        <p:spPr>
          <a:xfrm>
            <a:off x="6620393" y="4057248"/>
            <a:ext cx="623311" cy="251296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/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3" name="橢圓 18">
            <a:extLst>
              <a:ext uri="{FF2B5EF4-FFF2-40B4-BE49-F238E27FC236}">
                <a16:creationId xmlns:a16="http://schemas.microsoft.com/office/drawing/2014/main" id="{0F18D73E-8E47-4BCB-8524-96C1556C2502}"/>
              </a:ext>
            </a:extLst>
          </p:cNvPr>
          <p:cNvSpPr/>
          <p:nvPr/>
        </p:nvSpPr>
        <p:spPr>
          <a:xfrm>
            <a:off x="2841473" y="1056761"/>
            <a:ext cx="456412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/>
            <a:r>
              <a:rPr lang="en-US" altLang="zh-TW" sz="14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sz="14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4" name="圓角矩形 20">
            <a:extLst>
              <a:ext uri="{FF2B5EF4-FFF2-40B4-BE49-F238E27FC236}">
                <a16:creationId xmlns:a16="http://schemas.microsoft.com/office/drawing/2014/main" id="{40F7EF8B-05BE-4389-84FD-4F36354AFCE1}"/>
              </a:ext>
            </a:extLst>
          </p:cNvPr>
          <p:cNvSpPr/>
          <p:nvPr/>
        </p:nvSpPr>
        <p:spPr>
          <a:xfrm>
            <a:off x="983014" y="2733770"/>
            <a:ext cx="1858459" cy="251296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/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47" name="圓角矩形 20">
            <a:extLst>
              <a:ext uri="{FF2B5EF4-FFF2-40B4-BE49-F238E27FC236}">
                <a16:creationId xmlns:a16="http://schemas.microsoft.com/office/drawing/2014/main" id="{B33CAF42-D68C-4511-832A-C370E667513A}"/>
              </a:ext>
            </a:extLst>
          </p:cNvPr>
          <p:cNvSpPr/>
          <p:nvPr/>
        </p:nvSpPr>
        <p:spPr>
          <a:xfrm>
            <a:off x="2800153" y="1712710"/>
            <a:ext cx="623311" cy="251296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/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128193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A9CAFE-FA5B-414A-92BA-F15657B2D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學習資源</a:t>
            </a:r>
            <a:r>
              <a:rPr kumimoji="1" lang="en-US" altLang="zh-TW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&amp; </a:t>
            </a:r>
            <a:r>
              <a:rPr kumimoji="1" lang="zh-TW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諮詢窗口</a:t>
            </a:r>
          </a:p>
        </p:txBody>
      </p:sp>
      <p:sp>
        <p:nvSpPr>
          <p:cNvPr id="11" name="投影片編號版面配置區 78">
            <a:extLst>
              <a:ext uri="{FF2B5EF4-FFF2-40B4-BE49-F238E27FC236}">
                <a16:creationId xmlns:a16="http://schemas.microsoft.com/office/drawing/2014/main" id="{613AD729-EC09-2846-AD30-224FE306B7FE}"/>
              </a:ext>
            </a:extLst>
          </p:cNvPr>
          <p:cNvSpPr txBox="1">
            <a:spLocks/>
          </p:cNvSpPr>
          <p:nvPr/>
        </p:nvSpPr>
        <p:spPr>
          <a:xfrm>
            <a:off x="11496393" y="380143"/>
            <a:ext cx="359984" cy="3184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fld id="{86CB4B4D-7CA3-9044-876B-883B54F8677D}" type="slidenum">
              <a:rPr lang="en-US" altLang="zh-TW" sz="1200" smtClean="0">
                <a:solidFill>
                  <a:schemeClr val="bg1">
                    <a:lumMod val="50000"/>
                  </a:schemeClr>
                </a:solidFill>
              </a:rPr>
              <a:pPr marL="0" indent="0">
                <a:buNone/>
              </a:pPr>
              <a:t>13</a:t>
            </a:fld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內容版面配置區 3">
            <a:extLst>
              <a:ext uri="{FF2B5EF4-FFF2-40B4-BE49-F238E27FC236}">
                <a16:creationId xmlns:a16="http://schemas.microsoft.com/office/drawing/2014/main" id="{98826A87-6765-A76A-A65E-5B8E00CE9AC9}"/>
              </a:ext>
            </a:extLst>
          </p:cNvPr>
          <p:cNvSpPr txBox="1">
            <a:spLocks/>
          </p:cNvSpPr>
          <p:nvPr/>
        </p:nvSpPr>
        <p:spPr>
          <a:xfrm>
            <a:off x="1438274" y="1407222"/>
            <a:ext cx="9915525" cy="472926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kumimoji="1" lang="en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hlinkClick r:id="rId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en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hlinkClick r:id="rId2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en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2"/>
              </a:rPr>
              <a:t>https://ithu.tw/ilearnhelp</a:t>
            </a:r>
            <a:endParaRPr kumimoji="1" lang="en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參考資源包括：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操作手冊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操作影片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常見問題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支援群組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內容版面配置區 4">
            <a:extLst>
              <a:ext uri="{FF2B5EF4-FFF2-40B4-BE49-F238E27FC236}">
                <a16:creationId xmlns:a16="http://schemas.microsoft.com/office/drawing/2014/main" id="{F0F455E3-DF4E-B4CA-A824-0F94982DE869}"/>
              </a:ext>
            </a:extLst>
          </p:cNvPr>
          <p:cNvSpPr txBox="1">
            <a:spLocks/>
          </p:cNvSpPr>
          <p:nvPr/>
        </p:nvSpPr>
        <p:spPr>
          <a:xfrm>
            <a:off x="6701945" y="4126557"/>
            <a:ext cx="4278932" cy="1787362"/>
          </a:xfrm>
          <a:prstGeom prst="rect">
            <a:avLst/>
          </a:prstGeom>
          <a:ln w="6350">
            <a:solidFill>
              <a:srgbClr val="46B5B8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圖資處 李小姐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04-23590121 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分機 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30211</a:t>
            </a:r>
          </a:p>
          <a:p>
            <a:pPr marL="0" indent="0">
              <a:buNone/>
            </a:pP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ilearn@thu.edu.tw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8" name="內容版面配置區 4">
            <a:extLst>
              <a:ext uri="{FF2B5EF4-FFF2-40B4-BE49-F238E27FC236}">
                <a16:creationId xmlns:a16="http://schemas.microsoft.com/office/drawing/2014/main" id="{071CCC4A-B767-C487-43B9-21A4C937E5CC}"/>
              </a:ext>
            </a:extLst>
          </p:cNvPr>
          <p:cNvSpPr txBox="1">
            <a:spLocks/>
          </p:cNvSpPr>
          <p:nvPr/>
        </p:nvSpPr>
        <p:spPr>
          <a:xfrm>
            <a:off x="6127700" y="4126556"/>
            <a:ext cx="574245" cy="1787363"/>
          </a:xfrm>
          <a:prstGeom prst="rect">
            <a:avLst/>
          </a:prstGeom>
          <a:solidFill>
            <a:srgbClr val="31B9C4"/>
          </a:solidFill>
        </p:spPr>
        <p:txBody>
          <a:bodyPr vert="eaVert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技術支援</a:t>
            </a:r>
          </a:p>
        </p:txBody>
      </p:sp>
      <p:sp>
        <p:nvSpPr>
          <p:cNvPr id="9" name="內容版面配置區 4">
            <a:extLst>
              <a:ext uri="{FF2B5EF4-FFF2-40B4-BE49-F238E27FC236}">
                <a16:creationId xmlns:a16="http://schemas.microsoft.com/office/drawing/2014/main" id="{8F35E0AA-9000-482B-81B5-7C03F6A971BB}"/>
              </a:ext>
            </a:extLst>
          </p:cNvPr>
          <p:cNvSpPr txBox="1">
            <a:spLocks/>
          </p:cNvSpPr>
          <p:nvPr/>
        </p:nvSpPr>
        <p:spPr>
          <a:xfrm>
            <a:off x="6701945" y="1641638"/>
            <a:ext cx="4278932" cy="1787362"/>
          </a:xfrm>
          <a:prstGeom prst="rect">
            <a:avLst/>
          </a:prstGeom>
          <a:ln w="6350">
            <a:solidFill>
              <a:srgbClr val="46B5B8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東海大學 馮小姐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04-23590121 </a:t>
            </a:r>
            <a:r>
              <a:rPr kumimoji="1" lang="zh-TW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分機 </a:t>
            </a: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33300</a:t>
            </a:r>
          </a:p>
          <a:p>
            <a:pPr marL="0" indent="0">
              <a:buNone/>
            </a:pPr>
            <a:r>
              <a:rPr kumimoji="1" lang="en-US" altLang="zh-TW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ddic2023@thu.edu.tw</a:t>
            </a:r>
            <a:endParaRPr kumimoji="1" lang="en-US" altLang="zh-TW" sz="26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" name="內容版面配置區 4">
            <a:extLst>
              <a:ext uri="{FF2B5EF4-FFF2-40B4-BE49-F238E27FC236}">
                <a16:creationId xmlns:a16="http://schemas.microsoft.com/office/drawing/2014/main" id="{D6F5CCFD-6D41-43FF-BEB4-926227E9CE3B}"/>
              </a:ext>
            </a:extLst>
          </p:cNvPr>
          <p:cNvSpPr txBox="1">
            <a:spLocks/>
          </p:cNvSpPr>
          <p:nvPr/>
        </p:nvSpPr>
        <p:spPr>
          <a:xfrm>
            <a:off x="6127700" y="1641637"/>
            <a:ext cx="574245" cy="1787363"/>
          </a:xfrm>
          <a:prstGeom prst="rect">
            <a:avLst/>
          </a:prstGeom>
          <a:solidFill>
            <a:srgbClr val="31B9C4"/>
          </a:solidFill>
        </p:spPr>
        <p:txBody>
          <a:bodyPr vert="eaVert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kumimoji="1" lang="zh-TW" altLang="en-US" sz="24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比賽問題</a:t>
            </a:r>
          </a:p>
        </p:txBody>
      </p:sp>
    </p:spTree>
    <p:extLst>
      <p:ext uri="{BB962C8B-B14F-4D97-AF65-F5344CB8AC3E}">
        <p14:creationId xmlns:p14="http://schemas.microsoft.com/office/powerpoint/2010/main" val="425393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6BAD2033-FB08-5045-B4B1-9896AB0D118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487" y="6362425"/>
            <a:ext cx="250068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2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1D260EA-3B44-4F4B-AABB-9C6C16DCE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軟硬體建議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5737A3-7391-2843-A09A-A6583E9D1C9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407222"/>
            <a:ext cx="10515600" cy="472926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+mn-lt"/>
                <a:ea typeface="Microsoft JhengHei" panose="020B0604030504040204" pitchFamily="34" charset="-120"/>
              </a:rPr>
              <a:t>桌上型電腦 </a:t>
            </a:r>
            <a:r>
              <a:rPr lang="en-GB" altLang="zh-TW" dirty="0">
                <a:latin typeface="+mn-lt"/>
                <a:ea typeface="Microsoft JhengHei" panose="020B0604030504040204" pitchFamily="34" charset="-120"/>
              </a:rPr>
              <a:t>/ </a:t>
            </a:r>
            <a:r>
              <a:rPr lang="zh-TW" altLang="en-US" dirty="0">
                <a:latin typeface="+mn-lt"/>
                <a:ea typeface="Microsoft JhengHei" panose="020B0604030504040204" pitchFamily="34" charset="-120"/>
              </a:rPr>
              <a:t>筆記型電腦</a:t>
            </a:r>
            <a:endParaRPr lang="en-GB" altLang="zh-TW" dirty="0">
              <a:latin typeface="+mn-lt"/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作業系統：</a:t>
            </a:r>
            <a:r>
              <a:rPr lang="en-US" altLang="zh-TW" dirty="0">
                <a:ea typeface="Microsoft JhengHei" panose="020B0604030504040204" pitchFamily="34" charset="-120"/>
              </a:rPr>
              <a:t>Windows 7 </a:t>
            </a:r>
            <a:r>
              <a:rPr lang="zh-TW" altLang="en-US" dirty="0">
                <a:ea typeface="Microsoft JhengHei" panose="020B0604030504040204" pitchFamily="34" charset="-120"/>
              </a:rPr>
              <a:t>以上、</a:t>
            </a:r>
            <a:r>
              <a:rPr lang="en-US" altLang="zh-TW" dirty="0">
                <a:ea typeface="Microsoft JhengHei" panose="020B0604030504040204" pitchFamily="34" charset="-120"/>
              </a:rPr>
              <a:t>MAC OS</a:t>
            </a:r>
            <a:endParaRPr lang="zh-TW" altLang="en-US" dirty="0">
              <a:ea typeface="Microsoft JhengHei" panose="020B0604030504040204" pitchFamily="34" charset="-120"/>
            </a:endParaRP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瀏覽器：</a:t>
            </a:r>
            <a:r>
              <a:rPr lang="en-US" altLang="zh-TW" dirty="0">
                <a:ea typeface="Microsoft JhengHei" panose="020B0604030504040204" pitchFamily="34" charset="-120"/>
              </a:rPr>
              <a:t> Edge</a:t>
            </a:r>
            <a:r>
              <a:rPr lang="zh-TW" altLang="en-US" dirty="0">
                <a:ea typeface="Microsoft JhengHei" panose="020B0604030504040204" pitchFamily="34" charset="-120"/>
              </a:rPr>
              <a:t>、 </a:t>
            </a:r>
            <a:r>
              <a:rPr lang="en-US" altLang="zh-TW" dirty="0">
                <a:ea typeface="Microsoft JhengHei" panose="020B0604030504040204" pitchFamily="34" charset="-120"/>
              </a:rPr>
              <a:t>Chrome 55 </a:t>
            </a:r>
            <a:r>
              <a:rPr lang="zh-TW" altLang="en-US" dirty="0">
                <a:ea typeface="Microsoft JhengHei" panose="020B0604030504040204" pitchFamily="34" charset="-120"/>
              </a:rPr>
              <a:t>以上、</a:t>
            </a:r>
            <a:r>
              <a:rPr lang="en-US" altLang="zh-TW" dirty="0">
                <a:ea typeface="Microsoft JhengHei" panose="020B0604030504040204" pitchFamily="34" charset="-120"/>
              </a:rPr>
              <a:t>Firefox 50.0 </a:t>
            </a:r>
            <a:r>
              <a:rPr lang="zh-TW" altLang="en-US" dirty="0">
                <a:ea typeface="Microsoft JhengHei" panose="020B0604030504040204" pitchFamily="34" charset="-120"/>
              </a:rPr>
              <a:t>以上、</a:t>
            </a:r>
            <a:r>
              <a:rPr lang="en-US" altLang="zh-TW" dirty="0">
                <a:ea typeface="Microsoft JhengHei" panose="020B0604030504040204" pitchFamily="34" charset="-120"/>
              </a:rPr>
              <a:t>Safari 9.0 </a:t>
            </a:r>
            <a:r>
              <a:rPr lang="zh-TW" altLang="en-US" dirty="0">
                <a:ea typeface="Microsoft JhengHei" panose="020B0604030504040204" pitchFamily="34" charset="-120"/>
              </a:rPr>
              <a:t>以上</a:t>
            </a: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螢幕解析度：</a:t>
            </a:r>
            <a:r>
              <a:rPr lang="en-US" altLang="zh-TW" b="1" dirty="0">
                <a:ea typeface="Microsoft JhengHei" panose="020B0604030504040204" pitchFamily="34" charset="-120"/>
              </a:rPr>
              <a:t>1024*768</a:t>
            </a:r>
            <a:r>
              <a:rPr lang="en-US" altLang="zh-TW" dirty="0">
                <a:ea typeface="Microsoft JhengHei" panose="020B0604030504040204" pitchFamily="34" charset="-120"/>
              </a:rPr>
              <a:t> </a:t>
            </a:r>
            <a:r>
              <a:rPr lang="zh-TW" altLang="en-US" dirty="0">
                <a:ea typeface="Microsoft JhengHei" panose="020B0604030504040204" pitchFamily="34" charset="-120"/>
              </a:rPr>
              <a:t>以上</a:t>
            </a: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搭配</a:t>
            </a:r>
            <a:r>
              <a:rPr lang="zh-TW" altLang="en-US" b="1" dirty="0">
                <a:ea typeface="Microsoft JhengHei" panose="020B0604030504040204" pitchFamily="34" charset="-120"/>
              </a:rPr>
              <a:t>內建或外接網路攝影機</a:t>
            </a:r>
            <a:r>
              <a:rPr lang="zh-TW" altLang="en-US" dirty="0">
                <a:ea typeface="Microsoft JhengHei" panose="020B0604030504040204" pitchFamily="34" charset="-120"/>
              </a:rPr>
              <a:t>及</a:t>
            </a:r>
            <a:r>
              <a:rPr lang="zh-TW" altLang="en-US" b="1" dirty="0">
                <a:ea typeface="Microsoft JhengHei" panose="020B0604030504040204" pitchFamily="34" charset="-120"/>
              </a:rPr>
              <a:t>麥克風</a:t>
            </a:r>
            <a:r>
              <a:rPr lang="zh-TW" altLang="en-US" dirty="0">
                <a:ea typeface="Microsoft JhengHei" panose="020B0604030504040204" pitchFamily="34" charset="-120"/>
              </a:rPr>
              <a:t>進行直播教學</a:t>
            </a: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無線網路連至 </a:t>
            </a:r>
            <a:r>
              <a:rPr lang="en-US" altLang="zh-TW" dirty="0">
                <a:ea typeface="Microsoft JhengHei" panose="020B0604030504040204" pitchFamily="34" charset="-120"/>
              </a:rPr>
              <a:t>802.11ac </a:t>
            </a:r>
            <a:r>
              <a:rPr lang="zh-TW" altLang="en-US" dirty="0">
                <a:ea typeface="Microsoft JhengHei" panose="020B0604030504040204" pitchFamily="34" charset="-120"/>
              </a:rPr>
              <a:t>無線路由器（筆電）</a:t>
            </a:r>
          </a:p>
          <a:p>
            <a:endParaRPr lang="en-US" altLang="zh-TW" dirty="0">
              <a:ea typeface="Microsoft JhengHei" panose="020B0604030504040204" pitchFamily="34" charset="-120"/>
            </a:endParaRPr>
          </a:p>
          <a:p>
            <a:r>
              <a:rPr lang="zh-TW" altLang="en-US" dirty="0">
                <a:ea typeface="Microsoft JhengHei" panose="020B0604030504040204" pitchFamily="34" charset="-120"/>
              </a:rPr>
              <a:t>智慧型手機 </a:t>
            </a:r>
            <a:r>
              <a:rPr lang="en-US" altLang="zh-TW" dirty="0">
                <a:ea typeface="Microsoft JhengHei" panose="020B0604030504040204" pitchFamily="34" charset="-120"/>
              </a:rPr>
              <a:t>/ </a:t>
            </a:r>
            <a:r>
              <a:rPr lang="zh-TW" altLang="en-US" dirty="0">
                <a:ea typeface="Microsoft JhengHei" panose="020B0604030504040204" pitchFamily="34" charset="-120"/>
              </a:rPr>
              <a:t>平板電腦</a:t>
            </a:r>
          </a:p>
          <a:p>
            <a:pPr lvl="1"/>
            <a:r>
              <a:rPr lang="zh-TW" altLang="en-US" dirty="0">
                <a:ea typeface="Microsoft JhengHei" panose="020B0604030504040204" pitchFamily="34" charset="-120"/>
              </a:rPr>
              <a:t>作業系統：</a:t>
            </a:r>
            <a:r>
              <a:rPr lang="en-US" altLang="zh-TW" b="1" dirty="0">
                <a:ea typeface="Microsoft JhengHei" panose="020B0604030504040204" pitchFamily="34" charset="-120"/>
              </a:rPr>
              <a:t>iOS 11</a:t>
            </a:r>
            <a:r>
              <a:rPr lang="zh-TW" altLang="en-US" dirty="0">
                <a:ea typeface="Microsoft JhengHei" panose="020B0604030504040204" pitchFamily="34" charset="-120"/>
              </a:rPr>
              <a:t>（含）以上，</a:t>
            </a:r>
            <a:r>
              <a:rPr lang="en-US" altLang="zh-TW" b="1" dirty="0">
                <a:ea typeface="Microsoft JhengHei" panose="020B0604030504040204" pitchFamily="34" charset="-120"/>
              </a:rPr>
              <a:t>Android 6.0</a:t>
            </a:r>
            <a:r>
              <a:rPr lang="zh-TW" altLang="en-US" dirty="0">
                <a:ea typeface="Microsoft JhengHei" panose="020B0604030504040204" pitchFamily="34" charset="-120"/>
              </a:rPr>
              <a:t>（含）以上</a:t>
            </a:r>
          </a:p>
          <a:p>
            <a:endParaRPr kumimoji="1" lang="zh-TW" altLang="en-US" dirty="0">
              <a:latin typeface="+mn-lt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5039598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如何登入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76" name="投影片編號版面配置區 78">
            <a:extLst>
              <a:ext uri="{FF2B5EF4-FFF2-40B4-BE49-F238E27FC236}">
                <a16:creationId xmlns:a16="http://schemas.microsoft.com/office/drawing/2014/main" id="{9658A9B5-CB6F-E742-9270-B3EEF5441ED9}"/>
              </a:ext>
            </a:extLst>
          </p:cNvPr>
          <p:cNvSpPr txBox="1">
            <a:spLocks/>
          </p:cNvSpPr>
          <p:nvPr/>
        </p:nvSpPr>
        <p:spPr>
          <a:xfrm>
            <a:off x="216000" y="6361200"/>
            <a:ext cx="250068" cy="246221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1050" kern="1200" baseline="0">
                <a:solidFill>
                  <a:srgbClr val="9B9B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6" name="Shape 1569">
            <a:extLst>
              <a:ext uri="{FF2B5EF4-FFF2-40B4-BE49-F238E27FC236}">
                <a16:creationId xmlns:a16="http://schemas.microsoft.com/office/drawing/2014/main" id="{7D92B534-0957-B6F9-B90A-01E8FB892781}"/>
              </a:ext>
            </a:extLst>
          </p:cNvPr>
          <p:cNvSpPr/>
          <p:nvPr/>
        </p:nvSpPr>
        <p:spPr>
          <a:xfrm>
            <a:off x="979364" y="4762927"/>
            <a:ext cx="3113750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1.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直接點選連結或自行輸入網址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sp>
        <p:nvSpPr>
          <p:cNvPr id="8" name="Shape 1569">
            <a:extLst>
              <a:ext uri="{FF2B5EF4-FFF2-40B4-BE49-F238E27FC236}">
                <a16:creationId xmlns:a16="http://schemas.microsoft.com/office/drawing/2014/main" id="{8A4A0235-B8C1-57FC-6498-8DF31C1018D3}"/>
              </a:ext>
            </a:extLst>
          </p:cNvPr>
          <p:cNvSpPr/>
          <p:nvPr/>
        </p:nvSpPr>
        <p:spPr>
          <a:xfrm>
            <a:off x="4860300" y="4762928"/>
            <a:ext cx="3328627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pPr algn="l"/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2.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看到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iLearn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首頁，右上角點選「登入」。</a:t>
            </a:r>
          </a:p>
        </p:txBody>
      </p:sp>
      <p:sp>
        <p:nvSpPr>
          <p:cNvPr id="16" name="圓角矩形 27">
            <a:extLst>
              <a:ext uri="{FF2B5EF4-FFF2-40B4-BE49-F238E27FC236}">
                <a16:creationId xmlns:a16="http://schemas.microsoft.com/office/drawing/2014/main" id="{E01B21C9-F7A3-E1F8-67BE-1C3037BF365A}"/>
              </a:ext>
            </a:extLst>
          </p:cNvPr>
          <p:cNvSpPr/>
          <p:nvPr/>
        </p:nvSpPr>
        <p:spPr>
          <a:xfrm>
            <a:off x="1094041" y="2745784"/>
            <a:ext cx="3113750" cy="523559"/>
          </a:xfrm>
          <a:prstGeom prst="roundRect">
            <a:avLst/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橢圓 42">
            <a:extLst>
              <a:ext uri="{FF2B5EF4-FFF2-40B4-BE49-F238E27FC236}">
                <a16:creationId xmlns:a16="http://schemas.microsoft.com/office/drawing/2014/main" id="{27818668-E359-9E13-16CC-72D772A4CBF9}"/>
              </a:ext>
            </a:extLst>
          </p:cNvPr>
          <p:cNvSpPr/>
          <p:nvPr/>
        </p:nvSpPr>
        <p:spPr>
          <a:xfrm>
            <a:off x="2422526" y="2221451"/>
            <a:ext cx="456780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>
              <a:defRPr/>
            </a:pPr>
            <a:r>
              <a:rPr lang="en-US" altLang="zh-TW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sz="14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2" name="橢圓 43">
            <a:extLst>
              <a:ext uri="{FF2B5EF4-FFF2-40B4-BE49-F238E27FC236}">
                <a16:creationId xmlns:a16="http://schemas.microsoft.com/office/drawing/2014/main" id="{7AFC668D-AD7C-2904-6534-F16320FE2633}"/>
              </a:ext>
            </a:extLst>
          </p:cNvPr>
          <p:cNvSpPr/>
          <p:nvPr/>
        </p:nvSpPr>
        <p:spPr>
          <a:xfrm>
            <a:off x="6224479" y="1459499"/>
            <a:ext cx="452792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>
              <a:defRPr/>
            </a:pPr>
            <a:r>
              <a:rPr lang="en-US" altLang="zh-TW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TW" altLang="en-US" sz="14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42B6EB93-43B5-F106-2DCB-4F182421FF28}"/>
              </a:ext>
            </a:extLst>
          </p:cNvPr>
          <p:cNvGrpSpPr/>
          <p:nvPr/>
        </p:nvGrpSpPr>
        <p:grpSpPr>
          <a:xfrm>
            <a:off x="4899948" y="1930463"/>
            <a:ext cx="3101855" cy="2708604"/>
            <a:chOff x="6392988" y="1914626"/>
            <a:chExt cx="3101855" cy="2708604"/>
          </a:xfrm>
        </p:grpSpPr>
        <p:pic>
          <p:nvPicPr>
            <p:cNvPr id="24" name="圖片 23" descr="一張含有 文字 的圖片&#10;&#10;自動產生的描述">
              <a:extLst>
                <a:ext uri="{FF2B5EF4-FFF2-40B4-BE49-F238E27FC236}">
                  <a16:creationId xmlns:a16="http://schemas.microsoft.com/office/drawing/2014/main" id="{8ADCD18A-BA17-8395-539B-221C022F9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2"/>
            <a:stretch/>
          </p:blipFill>
          <p:spPr>
            <a:xfrm>
              <a:off x="6392988" y="1914626"/>
              <a:ext cx="3101855" cy="270860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27" name="圓角矩形 27">
              <a:extLst>
                <a:ext uri="{FF2B5EF4-FFF2-40B4-BE49-F238E27FC236}">
                  <a16:creationId xmlns:a16="http://schemas.microsoft.com/office/drawing/2014/main" id="{958A49A7-73E1-184C-4611-846D4D8B3A43}"/>
                </a:ext>
              </a:extLst>
            </p:cNvPr>
            <p:cNvSpPr/>
            <p:nvPr/>
          </p:nvSpPr>
          <p:spPr>
            <a:xfrm>
              <a:off x="7865136" y="1952812"/>
              <a:ext cx="518576" cy="360000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29" name="Shape 1569">
            <a:extLst>
              <a:ext uri="{FF2B5EF4-FFF2-40B4-BE49-F238E27FC236}">
                <a16:creationId xmlns:a16="http://schemas.microsoft.com/office/drawing/2014/main" id="{47B78261-657B-F74A-3CC4-E6BBE3A8ECF7}"/>
              </a:ext>
            </a:extLst>
          </p:cNvPr>
          <p:cNvSpPr/>
          <p:nvPr/>
        </p:nvSpPr>
        <p:spPr>
          <a:xfrm>
            <a:off x="8956114" y="4762927"/>
            <a:ext cx="2791601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3.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輸入帳號、密碼，即可登入平台。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0E466B2-1718-E8B6-BD3A-B25D223A6651}"/>
              </a:ext>
            </a:extLst>
          </p:cNvPr>
          <p:cNvGrpSpPr/>
          <p:nvPr/>
        </p:nvGrpSpPr>
        <p:grpSpPr>
          <a:xfrm>
            <a:off x="8956114" y="1449025"/>
            <a:ext cx="2277586" cy="3282329"/>
            <a:chOff x="9614791" y="1467888"/>
            <a:chExt cx="2099313" cy="3139704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3A011AA-EB55-637A-0F30-74A058FECFFC}"/>
                </a:ext>
              </a:extLst>
            </p:cNvPr>
            <p:cNvGrpSpPr/>
            <p:nvPr/>
          </p:nvGrpSpPr>
          <p:grpSpPr>
            <a:xfrm>
              <a:off x="9614791" y="1883151"/>
              <a:ext cx="2099313" cy="2724441"/>
              <a:chOff x="9601449" y="1511037"/>
              <a:chExt cx="2099313" cy="2724441"/>
            </a:xfrm>
          </p:grpSpPr>
          <p:pic>
            <p:nvPicPr>
              <p:cNvPr id="33" name="圖片 32" descr="一張含有 螢幕擷取畫面 的圖片&#10;&#10;自動產生的描述">
                <a:extLst>
                  <a:ext uri="{FF2B5EF4-FFF2-40B4-BE49-F238E27FC236}">
                    <a16:creationId xmlns:a16="http://schemas.microsoft.com/office/drawing/2014/main" id="{AE3F0D95-0739-4E32-DAF7-B4D169655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1449" y="1511037"/>
                <a:ext cx="2099313" cy="2724441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34" name="圓角矩形 27">
                <a:extLst>
                  <a:ext uri="{FF2B5EF4-FFF2-40B4-BE49-F238E27FC236}">
                    <a16:creationId xmlns:a16="http://schemas.microsoft.com/office/drawing/2014/main" id="{4B55246A-501B-6D26-303A-8F9D10995DC0}"/>
                  </a:ext>
                </a:extLst>
              </p:cNvPr>
              <p:cNvSpPr/>
              <p:nvPr/>
            </p:nvSpPr>
            <p:spPr>
              <a:xfrm>
                <a:off x="9884027" y="2490138"/>
                <a:ext cx="1638816" cy="794544"/>
              </a:xfrm>
              <a:prstGeom prst="roundRect">
                <a:avLst/>
              </a:prstGeom>
              <a:noFill/>
              <a:ln w="28575" cap="flat">
                <a:solidFill>
                  <a:srgbClr val="FF388C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584200" rtl="0" latinLnBrk="1" hangingPunct="0">
                  <a:defRPr/>
                </a:pPr>
                <a:endParaRPr lang="zh-TW" altLang="en-US" sz="40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32" name="橢圓 42">
              <a:extLst>
                <a:ext uri="{FF2B5EF4-FFF2-40B4-BE49-F238E27FC236}">
                  <a16:creationId xmlns:a16="http://schemas.microsoft.com/office/drawing/2014/main" id="{B99F88F5-6A55-F160-7AF4-1A09D831A82B}"/>
                </a:ext>
              </a:extLst>
            </p:cNvPr>
            <p:cNvSpPr/>
            <p:nvPr/>
          </p:nvSpPr>
          <p:spPr>
            <a:xfrm>
              <a:off x="10490380" y="1467888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3</a:t>
              </a:r>
              <a:endParaRPr lang="zh-TW" altLang="en-US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2E74C75-1F3D-4AF0-8DD6-D561475D99DB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44" name="圓角矩形 46">
              <a:extLst>
                <a:ext uri="{FF2B5EF4-FFF2-40B4-BE49-F238E27FC236}">
                  <a16:creationId xmlns:a16="http://schemas.microsoft.com/office/drawing/2014/main" id="{24925AD9-DB72-4A7B-AC9D-0072436618B9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5" name="圓角矩形 47">
              <a:extLst>
                <a:ext uri="{FF2B5EF4-FFF2-40B4-BE49-F238E27FC236}">
                  <a16:creationId xmlns:a16="http://schemas.microsoft.com/office/drawing/2014/main" id="{6DC7D857-9695-4E38-837C-BFBB02FF1DC9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6" name="圓角矩形 53">
              <a:extLst>
                <a:ext uri="{FF2B5EF4-FFF2-40B4-BE49-F238E27FC236}">
                  <a16:creationId xmlns:a16="http://schemas.microsoft.com/office/drawing/2014/main" id="{DE7FE1C8-7369-4FF8-80FA-D64CC883C100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E5869098-6908-47C8-AA3F-DC91E6782269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23A7B627-31E8-4BEA-B6B5-DEB86F4C821A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DA2A1AB-3611-4921-BA49-76C6AF25BCBB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86FAE19-E8B3-445E-98A2-1732CF533486}"/>
              </a:ext>
            </a:extLst>
          </p:cNvPr>
          <p:cNvSpPr txBox="1"/>
          <p:nvPr/>
        </p:nvSpPr>
        <p:spPr>
          <a:xfrm>
            <a:off x="1213989" y="2811920"/>
            <a:ext cx="311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err="1">
                <a:hlinkClick r:id="rId4"/>
              </a:rPr>
              <a:t>iLearn</a:t>
            </a:r>
            <a:r>
              <a:rPr lang="en-US" altLang="zh-TW" dirty="0">
                <a:hlinkClick r:id="rId4"/>
              </a:rPr>
              <a:t> </a:t>
            </a:r>
            <a:r>
              <a:rPr lang="zh-TW" altLang="en-US" dirty="0">
                <a:hlinkClick r:id="rId4"/>
              </a:rPr>
              <a:t>數位平台 </a:t>
            </a:r>
            <a:r>
              <a:rPr lang="en-US" altLang="zh-TW" dirty="0">
                <a:hlinkClick r:id="rId4"/>
              </a:rPr>
              <a:t>(thu.edu.tw)</a:t>
            </a:r>
            <a:endParaRPr lang="zh-TW" altLang="en-US" dirty="0"/>
          </a:p>
        </p:txBody>
      </p:sp>
      <p:sp>
        <p:nvSpPr>
          <p:cNvPr id="35" name="圓角矩形 27">
            <a:extLst>
              <a:ext uri="{FF2B5EF4-FFF2-40B4-BE49-F238E27FC236}">
                <a16:creationId xmlns:a16="http://schemas.microsoft.com/office/drawing/2014/main" id="{0AA6536F-6113-4A50-9034-50C13AB2CB3A}"/>
              </a:ext>
            </a:extLst>
          </p:cNvPr>
          <p:cNvSpPr/>
          <p:nvPr/>
        </p:nvSpPr>
        <p:spPr>
          <a:xfrm>
            <a:off x="1094041" y="3444294"/>
            <a:ext cx="3113750" cy="523559"/>
          </a:xfrm>
          <a:prstGeom prst="roundRect">
            <a:avLst/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D22F395-730D-4B4E-9E9E-C8F85305886F}"/>
              </a:ext>
            </a:extLst>
          </p:cNvPr>
          <p:cNvSpPr txBox="1"/>
          <p:nvPr/>
        </p:nvSpPr>
        <p:spPr>
          <a:xfrm>
            <a:off x="1323668" y="3521407"/>
            <a:ext cx="268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/>
              <a:t>https://ilearn.thu.edu.tw/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68843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3AF7C897-3FD3-782E-B5B6-93E1E2C52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35" y="1934765"/>
            <a:ext cx="3240473" cy="18851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6A2F030-47BD-A0BB-CD1F-FF96F1ED06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955"/>
          <a:stretch/>
        </p:blipFill>
        <p:spPr>
          <a:xfrm>
            <a:off x="3528282" y="1914626"/>
            <a:ext cx="2631487" cy="27086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如何登入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76" name="投影片編號版面配置區 78">
            <a:extLst>
              <a:ext uri="{FF2B5EF4-FFF2-40B4-BE49-F238E27FC236}">
                <a16:creationId xmlns:a16="http://schemas.microsoft.com/office/drawing/2014/main" id="{9658A9B5-CB6F-E742-9270-B3EEF5441ED9}"/>
              </a:ext>
            </a:extLst>
          </p:cNvPr>
          <p:cNvSpPr txBox="1">
            <a:spLocks/>
          </p:cNvSpPr>
          <p:nvPr/>
        </p:nvSpPr>
        <p:spPr>
          <a:xfrm>
            <a:off x="216000" y="6361200"/>
            <a:ext cx="250068" cy="246221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1050" kern="1200" baseline="0">
                <a:solidFill>
                  <a:srgbClr val="9B9B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sp>
        <p:nvSpPr>
          <p:cNvPr id="6" name="Shape 1569">
            <a:extLst>
              <a:ext uri="{FF2B5EF4-FFF2-40B4-BE49-F238E27FC236}">
                <a16:creationId xmlns:a16="http://schemas.microsoft.com/office/drawing/2014/main" id="{7D92B534-0957-B6F9-B90A-01E8FB892781}"/>
              </a:ext>
            </a:extLst>
          </p:cNvPr>
          <p:cNvSpPr/>
          <p:nvPr/>
        </p:nvSpPr>
        <p:spPr>
          <a:xfrm>
            <a:off x="312937" y="4764448"/>
            <a:ext cx="3113750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1.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學校首頁選單，選擇「在校學生」。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sp>
        <p:nvSpPr>
          <p:cNvPr id="8" name="Shape 1569">
            <a:extLst>
              <a:ext uri="{FF2B5EF4-FFF2-40B4-BE49-F238E27FC236}">
                <a16:creationId xmlns:a16="http://schemas.microsoft.com/office/drawing/2014/main" id="{8A4A0235-B8C1-57FC-6498-8DF31C1018D3}"/>
              </a:ext>
            </a:extLst>
          </p:cNvPr>
          <p:cNvSpPr/>
          <p:nvPr/>
        </p:nvSpPr>
        <p:spPr>
          <a:xfrm>
            <a:off x="6392989" y="4762928"/>
            <a:ext cx="3113750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pPr algn="l"/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3.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看到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iLearn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首頁，右上角點選「登入」。</a:t>
            </a:r>
          </a:p>
        </p:txBody>
      </p:sp>
      <p:sp>
        <p:nvSpPr>
          <p:cNvPr id="16" name="圓角矩形 27">
            <a:extLst>
              <a:ext uri="{FF2B5EF4-FFF2-40B4-BE49-F238E27FC236}">
                <a16:creationId xmlns:a16="http://schemas.microsoft.com/office/drawing/2014/main" id="{E01B21C9-F7A3-E1F8-67BE-1C3037BF365A}"/>
              </a:ext>
            </a:extLst>
          </p:cNvPr>
          <p:cNvSpPr/>
          <p:nvPr/>
        </p:nvSpPr>
        <p:spPr>
          <a:xfrm>
            <a:off x="447901" y="2170824"/>
            <a:ext cx="642560" cy="324000"/>
          </a:xfrm>
          <a:prstGeom prst="roundRect">
            <a:avLst/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7" name="橢圓 42">
            <a:extLst>
              <a:ext uri="{FF2B5EF4-FFF2-40B4-BE49-F238E27FC236}">
                <a16:creationId xmlns:a16="http://schemas.microsoft.com/office/drawing/2014/main" id="{27818668-E359-9E13-16CC-72D772A4CBF9}"/>
              </a:ext>
            </a:extLst>
          </p:cNvPr>
          <p:cNvSpPr/>
          <p:nvPr/>
        </p:nvSpPr>
        <p:spPr>
          <a:xfrm>
            <a:off x="924974" y="2536793"/>
            <a:ext cx="456780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>
              <a:defRPr/>
            </a:pPr>
            <a:r>
              <a:rPr lang="en-US" altLang="zh-TW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sz="1400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F451D737-D866-6D4E-FFD9-8BD9A8BEB78F}"/>
              </a:ext>
            </a:extLst>
          </p:cNvPr>
          <p:cNvGrpSpPr/>
          <p:nvPr/>
        </p:nvGrpSpPr>
        <p:grpSpPr>
          <a:xfrm>
            <a:off x="4241357" y="3753462"/>
            <a:ext cx="1918412" cy="447219"/>
            <a:chOff x="4715496" y="3106059"/>
            <a:chExt cx="1918412" cy="447219"/>
          </a:xfrm>
        </p:grpSpPr>
        <p:sp>
          <p:nvSpPr>
            <p:cNvPr id="21" name="圓角矩形 27">
              <a:extLst>
                <a:ext uri="{FF2B5EF4-FFF2-40B4-BE49-F238E27FC236}">
                  <a16:creationId xmlns:a16="http://schemas.microsoft.com/office/drawing/2014/main" id="{7D7498A8-5E64-171D-05A2-ABABBA48956A}"/>
                </a:ext>
              </a:extLst>
            </p:cNvPr>
            <p:cNvSpPr/>
            <p:nvPr/>
          </p:nvSpPr>
          <p:spPr>
            <a:xfrm>
              <a:off x="5159336" y="3106059"/>
              <a:ext cx="1474572" cy="432000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2" name="橢圓 43">
              <a:extLst>
                <a:ext uri="{FF2B5EF4-FFF2-40B4-BE49-F238E27FC236}">
                  <a16:creationId xmlns:a16="http://schemas.microsoft.com/office/drawing/2014/main" id="{7AFC668D-AD7C-2904-6534-F16320FE2633}"/>
                </a:ext>
              </a:extLst>
            </p:cNvPr>
            <p:cNvSpPr/>
            <p:nvPr/>
          </p:nvSpPr>
          <p:spPr>
            <a:xfrm>
              <a:off x="4715496" y="3106059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endParaRPr lang="zh-TW" altLang="en-US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42B6EB93-43B5-F106-2DCB-4F182421FF28}"/>
              </a:ext>
            </a:extLst>
          </p:cNvPr>
          <p:cNvGrpSpPr/>
          <p:nvPr/>
        </p:nvGrpSpPr>
        <p:grpSpPr>
          <a:xfrm>
            <a:off x="6392988" y="1914626"/>
            <a:ext cx="3101855" cy="2708604"/>
            <a:chOff x="6392988" y="1914626"/>
            <a:chExt cx="3101855" cy="2708604"/>
          </a:xfrm>
        </p:grpSpPr>
        <p:pic>
          <p:nvPicPr>
            <p:cNvPr id="24" name="圖片 23" descr="一張含有 文字 的圖片&#10;&#10;自動產生的描述">
              <a:extLst>
                <a:ext uri="{FF2B5EF4-FFF2-40B4-BE49-F238E27FC236}">
                  <a16:creationId xmlns:a16="http://schemas.microsoft.com/office/drawing/2014/main" id="{8ADCD18A-BA17-8395-539B-221C022F9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22"/>
            <a:stretch/>
          </p:blipFill>
          <p:spPr>
            <a:xfrm>
              <a:off x="6392988" y="1914626"/>
              <a:ext cx="3101855" cy="2708604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grpSp>
          <p:nvGrpSpPr>
            <p:cNvPr id="25" name="群組 24">
              <a:extLst>
                <a:ext uri="{FF2B5EF4-FFF2-40B4-BE49-F238E27FC236}">
                  <a16:creationId xmlns:a16="http://schemas.microsoft.com/office/drawing/2014/main" id="{1B6D6F43-55C9-E7ED-433C-C6B02549D7B6}"/>
                </a:ext>
              </a:extLst>
            </p:cNvPr>
            <p:cNvGrpSpPr/>
            <p:nvPr/>
          </p:nvGrpSpPr>
          <p:grpSpPr>
            <a:xfrm>
              <a:off x="7463312" y="1952812"/>
              <a:ext cx="920400" cy="499794"/>
              <a:chOff x="8841772" y="1082355"/>
              <a:chExt cx="920400" cy="499794"/>
            </a:xfrm>
          </p:grpSpPr>
          <p:sp>
            <p:nvSpPr>
              <p:cNvPr id="26" name="橢圓 51">
                <a:extLst>
                  <a:ext uri="{FF2B5EF4-FFF2-40B4-BE49-F238E27FC236}">
                    <a16:creationId xmlns:a16="http://schemas.microsoft.com/office/drawing/2014/main" id="{213F97AE-2FBE-DA02-D82D-5589D563467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841772" y="1134930"/>
                <a:ext cx="401824" cy="447219"/>
              </a:xfrm>
              <a:prstGeom prst="ellipse">
                <a:avLst/>
              </a:prstGeom>
              <a:solidFill>
                <a:srgbClr val="FF388C"/>
              </a:solidFill>
              <a:ln w="12700" cap="flat">
                <a:solidFill>
                  <a:srgbClr val="FF388C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584200" rtl="0" latinLnBrk="1" hangingPunct="0">
                  <a:defRPr/>
                </a:pPr>
                <a:r>
                  <a:rPr lang="en-US" altLang="zh-TW" sz="1400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3</a:t>
                </a:r>
                <a:endParaRPr lang="zh-TW" altLang="en-US" sz="1400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27" name="圓角矩形 27">
                <a:extLst>
                  <a:ext uri="{FF2B5EF4-FFF2-40B4-BE49-F238E27FC236}">
                    <a16:creationId xmlns:a16="http://schemas.microsoft.com/office/drawing/2014/main" id="{958A49A7-73E1-184C-4611-846D4D8B3A43}"/>
                  </a:ext>
                </a:extLst>
              </p:cNvPr>
              <p:cNvSpPr/>
              <p:nvPr/>
            </p:nvSpPr>
            <p:spPr>
              <a:xfrm>
                <a:off x="9243596" y="1082355"/>
                <a:ext cx="518576" cy="360000"/>
              </a:xfrm>
              <a:prstGeom prst="roundRect">
                <a:avLst>
                  <a:gd name="adj" fmla="val 6052"/>
                </a:avLst>
              </a:prstGeom>
              <a:noFill/>
              <a:ln w="28575" cap="flat">
                <a:solidFill>
                  <a:srgbClr val="FF388C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584200" rtl="0" latinLnBrk="1" hangingPunct="0">
                  <a:defRPr/>
                </a:pPr>
                <a:endParaRPr lang="zh-TW" altLang="en-US" sz="40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</p:grpSp>
      <p:sp>
        <p:nvSpPr>
          <p:cNvPr id="28" name="Shape 1569">
            <a:extLst>
              <a:ext uri="{FF2B5EF4-FFF2-40B4-BE49-F238E27FC236}">
                <a16:creationId xmlns:a16="http://schemas.microsoft.com/office/drawing/2014/main" id="{052C035F-A923-A126-296F-2C82A38C93C7}"/>
              </a:ext>
            </a:extLst>
          </p:cNvPr>
          <p:cNvSpPr/>
          <p:nvPr/>
        </p:nvSpPr>
        <p:spPr>
          <a:xfrm>
            <a:off x="3587018" y="4762928"/>
            <a:ext cx="2511372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2.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在「常用連結」區塊，選擇「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iLearn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教學平台」。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sp>
        <p:nvSpPr>
          <p:cNvPr id="29" name="Shape 1569">
            <a:extLst>
              <a:ext uri="{FF2B5EF4-FFF2-40B4-BE49-F238E27FC236}">
                <a16:creationId xmlns:a16="http://schemas.microsoft.com/office/drawing/2014/main" id="{47B78261-657B-F74A-3CC4-E6BBE3A8ECF7}"/>
              </a:ext>
            </a:extLst>
          </p:cNvPr>
          <p:cNvSpPr/>
          <p:nvPr/>
        </p:nvSpPr>
        <p:spPr>
          <a:xfrm>
            <a:off x="9746634" y="4762927"/>
            <a:ext cx="2099313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4.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輸入學號、密碼，即可登入平台。</a:t>
            </a:r>
          </a:p>
        </p:txBody>
      </p: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50E466B2-1718-E8B6-BD3A-B25D223A6651}"/>
              </a:ext>
            </a:extLst>
          </p:cNvPr>
          <p:cNvGrpSpPr/>
          <p:nvPr/>
        </p:nvGrpSpPr>
        <p:grpSpPr>
          <a:xfrm>
            <a:off x="9614791" y="1883151"/>
            <a:ext cx="2212020" cy="2724441"/>
            <a:chOff x="9614791" y="1883151"/>
            <a:chExt cx="2212020" cy="2724441"/>
          </a:xfrm>
        </p:grpSpPr>
        <p:grpSp>
          <p:nvGrpSpPr>
            <p:cNvPr id="31" name="群組 30">
              <a:extLst>
                <a:ext uri="{FF2B5EF4-FFF2-40B4-BE49-F238E27FC236}">
                  <a16:creationId xmlns:a16="http://schemas.microsoft.com/office/drawing/2014/main" id="{83A011AA-EB55-637A-0F30-74A058FECFFC}"/>
                </a:ext>
              </a:extLst>
            </p:cNvPr>
            <p:cNvGrpSpPr/>
            <p:nvPr/>
          </p:nvGrpSpPr>
          <p:grpSpPr>
            <a:xfrm>
              <a:off x="9614791" y="1883151"/>
              <a:ext cx="2099313" cy="2724441"/>
              <a:chOff x="9601449" y="1511037"/>
              <a:chExt cx="2099313" cy="2724441"/>
            </a:xfrm>
          </p:grpSpPr>
          <p:pic>
            <p:nvPicPr>
              <p:cNvPr id="33" name="圖片 32" descr="一張含有 螢幕擷取畫面 的圖片&#10;&#10;自動產生的描述">
                <a:extLst>
                  <a:ext uri="{FF2B5EF4-FFF2-40B4-BE49-F238E27FC236}">
                    <a16:creationId xmlns:a16="http://schemas.microsoft.com/office/drawing/2014/main" id="{AE3F0D95-0739-4E32-DAF7-B4D169655B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601449" y="1511037"/>
                <a:ext cx="2099313" cy="2724441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34" name="圓角矩形 27">
                <a:extLst>
                  <a:ext uri="{FF2B5EF4-FFF2-40B4-BE49-F238E27FC236}">
                    <a16:creationId xmlns:a16="http://schemas.microsoft.com/office/drawing/2014/main" id="{4B55246A-501B-6D26-303A-8F9D10995DC0}"/>
                  </a:ext>
                </a:extLst>
              </p:cNvPr>
              <p:cNvSpPr/>
              <p:nvPr/>
            </p:nvSpPr>
            <p:spPr>
              <a:xfrm>
                <a:off x="9884027" y="2490138"/>
                <a:ext cx="1638816" cy="794544"/>
              </a:xfrm>
              <a:prstGeom prst="roundRect">
                <a:avLst/>
              </a:prstGeom>
              <a:noFill/>
              <a:ln w="28575" cap="flat">
                <a:solidFill>
                  <a:srgbClr val="FF388C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584200" rtl="0" latinLnBrk="1" hangingPunct="0">
                  <a:defRPr/>
                </a:pPr>
                <a:endParaRPr lang="zh-TW" altLang="en-US" sz="4000" dirty="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32" name="橢圓 42">
              <a:extLst>
                <a:ext uri="{FF2B5EF4-FFF2-40B4-BE49-F238E27FC236}">
                  <a16:creationId xmlns:a16="http://schemas.microsoft.com/office/drawing/2014/main" id="{B99F88F5-6A55-F160-7AF4-1A09D831A82B}"/>
                </a:ext>
              </a:extLst>
            </p:cNvPr>
            <p:cNvSpPr/>
            <p:nvPr/>
          </p:nvSpPr>
          <p:spPr>
            <a:xfrm>
              <a:off x="11374019" y="2373889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</a:t>
              </a:r>
              <a:endParaRPr lang="zh-TW" altLang="en-US" sz="1400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43" name="群組 42">
            <a:extLst>
              <a:ext uri="{FF2B5EF4-FFF2-40B4-BE49-F238E27FC236}">
                <a16:creationId xmlns:a16="http://schemas.microsoft.com/office/drawing/2014/main" id="{12E74C75-1F3D-4AF0-8DD6-D561475D99DB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44" name="圓角矩形 46">
              <a:extLst>
                <a:ext uri="{FF2B5EF4-FFF2-40B4-BE49-F238E27FC236}">
                  <a16:creationId xmlns:a16="http://schemas.microsoft.com/office/drawing/2014/main" id="{24925AD9-DB72-4A7B-AC9D-0072436618B9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5" name="圓角矩形 47">
              <a:extLst>
                <a:ext uri="{FF2B5EF4-FFF2-40B4-BE49-F238E27FC236}">
                  <a16:creationId xmlns:a16="http://schemas.microsoft.com/office/drawing/2014/main" id="{6DC7D857-9695-4E38-837C-BFBB02FF1DC9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6" name="圓角矩形 53">
              <a:extLst>
                <a:ext uri="{FF2B5EF4-FFF2-40B4-BE49-F238E27FC236}">
                  <a16:creationId xmlns:a16="http://schemas.microsoft.com/office/drawing/2014/main" id="{DE7FE1C8-7369-4FF8-80FA-D64CC883C100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7" name="文字方塊 46">
              <a:extLst>
                <a:ext uri="{FF2B5EF4-FFF2-40B4-BE49-F238E27FC236}">
                  <a16:creationId xmlns:a16="http://schemas.microsoft.com/office/drawing/2014/main" id="{E5869098-6908-47C8-AA3F-DC91E6782269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48" name="文字方塊 47">
              <a:extLst>
                <a:ext uri="{FF2B5EF4-FFF2-40B4-BE49-F238E27FC236}">
                  <a16:creationId xmlns:a16="http://schemas.microsoft.com/office/drawing/2014/main" id="{23A7B627-31E8-4BEA-B6B5-DEB86F4C821A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DA2A1AB-3611-4921-BA49-76C6AF25BCBB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953882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2761"/>
            <a:ext cx="250068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5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如何登入</a:t>
            </a:r>
            <a:r>
              <a:rPr kumimoji="1" lang="en-US" altLang="zh-TW" b="1" dirty="0"/>
              <a:t>(App)</a:t>
            </a:r>
            <a:endParaRPr kumimoji="1" lang="zh-TW" altLang="en-US" b="1" dirty="0"/>
          </a:p>
        </p:txBody>
      </p:sp>
      <p:sp>
        <p:nvSpPr>
          <p:cNvPr id="83" name="Shape 1569">
            <a:extLst>
              <a:ext uri="{FF2B5EF4-FFF2-40B4-BE49-F238E27FC236}">
                <a16:creationId xmlns:a16="http://schemas.microsoft.com/office/drawing/2014/main" id="{6F2D5F88-97A6-F345-A921-009BF33D2A64}"/>
              </a:ext>
            </a:extLst>
          </p:cNvPr>
          <p:cNvSpPr/>
          <p:nvPr/>
        </p:nvSpPr>
        <p:spPr>
          <a:xfrm>
            <a:off x="497418" y="4624701"/>
            <a:ext cx="3113750" cy="697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掃描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QRCode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下載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App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，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App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 名稱為「</a:t>
            </a:r>
            <a:r>
              <a:rPr lang="en-US" altLang="zh-TW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TronClass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AutoNum type="arabicPeriod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選擇「學校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/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機構用戶登入」。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02A7913F-262E-824C-852B-6D928B5FAA95}"/>
              </a:ext>
            </a:extLst>
          </p:cNvPr>
          <p:cNvGrpSpPr/>
          <p:nvPr/>
        </p:nvGrpSpPr>
        <p:grpSpPr>
          <a:xfrm>
            <a:off x="880792" y="1403064"/>
            <a:ext cx="2347002" cy="2925162"/>
            <a:chOff x="1284855" y="636934"/>
            <a:chExt cx="2347002" cy="2925162"/>
          </a:xfrm>
        </p:grpSpPr>
        <p:pic>
          <p:nvPicPr>
            <p:cNvPr id="73" name="圖片 26">
              <a:extLst>
                <a:ext uri="{FF2B5EF4-FFF2-40B4-BE49-F238E27FC236}">
                  <a16:creationId xmlns:a16="http://schemas.microsoft.com/office/drawing/2014/main" id="{534AF886-2847-C845-8904-6916818DA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4855" y="1215094"/>
              <a:ext cx="2347002" cy="2347002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92" name="橢圓 42">
              <a:extLst>
                <a:ext uri="{FF2B5EF4-FFF2-40B4-BE49-F238E27FC236}">
                  <a16:creationId xmlns:a16="http://schemas.microsoft.com/office/drawing/2014/main" id="{6D15CC17-B948-544A-87F4-E3793930D529}"/>
                </a:ext>
              </a:extLst>
            </p:cNvPr>
            <p:cNvSpPr/>
            <p:nvPr/>
          </p:nvSpPr>
          <p:spPr>
            <a:xfrm>
              <a:off x="2229966" y="636934"/>
              <a:ext cx="456780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1</a:t>
              </a:r>
              <a:endParaRPr lang="zh-TW" altLang="en-US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sp>
        <p:nvSpPr>
          <p:cNvPr id="53" name="Shape 1569">
            <a:extLst>
              <a:ext uri="{FF2B5EF4-FFF2-40B4-BE49-F238E27FC236}">
                <a16:creationId xmlns:a16="http://schemas.microsoft.com/office/drawing/2014/main" id="{A952E14C-8189-F842-9381-9D53262B8E1A}"/>
              </a:ext>
            </a:extLst>
          </p:cNvPr>
          <p:cNvSpPr/>
          <p:nvPr/>
        </p:nvSpPr>
        <p:spPr>
          <a:xfrm>
            <a:off x="9280176" y="2480792"/>
            <a:ext cx="2711042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區域選擇「台灣。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學校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/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機構搜尋「東海大學」。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帳號、密碼輸入帳號及密碼。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按下「登入」即可看到課程。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1990D6C2-765B-FB49-9CB6-45133BFFAFB3}"/>
              </a:ext>
            </a:extLst>
          </p:cNvPr>
          <p:cNvGrpSpPr/>
          <p:nvPr/>
        </p:nvGrpSpPr>
        <p:grpSpPr>
          <a:xfrm>
            <a:off x="6556847" y="865231"/>
            <a:ext cx="2511372" cy="5435239"/>
            <a:chOff x="6576397" y="931398"/>
            <a:chExt cx="2511372" cy="5435239"/>
          </a:xfrm>
        </p:grpSpPr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0673E5B4-4861-2342-BEDC-C2DC4FAA67DA}"/>
                </a:ext>
              </a:extLst>
            </p:cNvPr>
            <p:cNvGrpSpPr/>
            <p:nvPr/>
          </p:nvGrpSpPr>
          <p:grpSpPr>
            <a:xfrm>
              <a:off x="6576397" y="931398"/>
              <a:ext cx="2511372" cy="5435239"/>
              <a:chOff x="3412545" y="127514"/>
              <a:chExt cx="2511372" cy="5435239"/>
            </a:xfrm>
          </p:grpSpPr>
          <p:pic>
            <p:nvPicPr>
              <p:cNvPr id="71" name="圖片 28">
                <a:extLst>
                  <a:ext uri="{FF2B5EF4-FFF2-40B4-BE49-F238E27FC236}">
                    <a16:creationId xmlns:a16="http://schemas.microsoft.com/office/drawing/2014/main" id="{6B46B787-338F-8542-8B5A-16CDF94AAF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rcRect/>
              <a:stretch/>
            </p:blipFill>
            <p:spPr>
              <a:xfrm>
                <a:off x="3412545" y="127514"/>
                <a:ext cx="2511372" cy="5435239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91" name="圓角矩形 27">
                <a:extLst>
                  <a:ext uri="{FF2B5EF4-FFF2-40B4-BE49-F238E27FC236}">
                    <a16:creationId xmlns:a16="http://schemas.microsoft.com/office/drawing/2014/main" id="{6CED104D-EC4C-9E46-B4E7-9C25707B7118}"/>
                  </a:ext>
                </a:extLst>
              </p:cNvPr>
              <p:cNvSpPr/>
              <p:nvPr/>
            </p:nvSpPr>
            <p:spPr>
              <a:xfrm>
                <a:off x="3488139" y="1723505"/>
                <a:ext cx="2340000" cy="396000"/>
              </a:xfrm>
              <a:prstGeom prst="roundRect">
                <a:avLst>
                  <a:gd name="adj" fmla="val 6052"/>
                </a:avLst>
              </a:prstGeom>
              <a:noFill/>
              <a:ln w="28575" cap="flat">
                <a:solidFill>
                  <a:srgbClr val="FF388C"/>
                </a:solidFill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584200" rtl="0" latinLnBrk="1" hangingPunct="0">
                  <a:defRPr/>
                </a:pPr>
                <a:endParaRPr lang="zh-TW" altLang="en-US"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94" name="橢圓 43">
                <a:extLst>
                  <a:ext uri="{FF2B5EF4-FFF2-40B4-BE49-F238E27FC236}">
                    <a16:creationId xmlns:a16="http://schemas.microsoft.com/office/drawing/2014/main" id="{A8FAABAF-86B4-0A41-AB22-2ECD2BA7FDD5}"/>
                  </a:ext>
                </a:extLst>
              </p:cNvPr>
              <p:cNvSpPr/>
              <p:nvPr/>
            </p:nvSpPr>
            <p:spPr>
              <a:xfrm>
                <a:off x="5349711" y="1587707"/>
                <a:ext cx="452792" cy="447219"/>
              </a:xfrm>
              <a:prstGeom prst="ellipse">
                <a:avLst/>
              </a:prstGeom>
              <a:solidFill>
                <a:srgbClr val="FF388C"/>
              </a:solidFill>
              <a:ln w="12700" cap="flat">
                <a:solidFill>
                  <a:srgbClr val="FF388C"/>
                </a:solidFill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584200" rtl="0" latinLnBrk="1" hangingPunct="0">
                  <a:defRPr/>
                </a:pPr>
                <a:r>
                  <a:rPr lang="en-US" altLang="zh-TW" sz="1400" b="1" dirty="0">
                    <a:solidFill>
                      <a:srgbClr val="FFFFFF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</a:rPr>
                  <a:t>3</a:t>
                </a:r>
                <a:endParaRPr lang="zh-TW" altLang="en-US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</p:grpSp>
        <p:sp>
          <p:nvSpPr>
            <p:cNvPr id="58" name="圓角矩形 27">
              <a:extLst>
                <a:ext uri="{FF2B5EF4-FFF2-40B4-BE49-F238E27FC236}">
                  <a16:creationId xmlns:a16="http://schemas.microsoft.com/office/drawing/2014/main" id="{EB8D9853-637F-AC4D-93D5-FA2E68699B37}"/>
                </a:ext>
              </a:extLst>
            </p:cNvPr>
            <p:cNvSpPr/>
            <p:nvPr/>
          </p:nvSpPr>
          <p:spPr>
            <a:xfrm>
              <a:off x="6651991" y="2966660"/>
              <a:ext cx="2340000" cy="360000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9" name="圓角矩形 27">
              <a:extLst>
                <a:ext uri="{FF2B5EF4-FFF2-40B4-BE49-F238E27FC236}">
                  <a16:creationId xmlns:a16="http://schemas.microsoft.com/office/drawing/2014/main" id="{CAE461FA-202E-524D-8DEE-91D19206DC95}"/>
                </a:ext>
              </a:extLst>
            </p:cNvPr>
            <p:cNvSpPr/>
            <p:nvPr/>
          </p:nvSpPr>
          <p:spPr>
            <a:xfrm>
              <a:off x="6631214" y="3377871"/>
              <a:ext cx="2376000" cy="720000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0" name="圓角矩形 27">
              <a:extLst>
                <a:ext uri="{FF2B5EF4-FFF2-40B4-BE49-F238E27FC236}">
                  <a16:creationId xmlns:a16="http://schemas.microsoft.com/office/drawing/2014/main" id="{E6B2282E-4439-5A49-BF7B-8D0936839EA4}"/>
                </a:ext>
              </a:extLst>
            </p:cNvPr>
            <p:cNvSpPr/>
            <p:nvPr/>
          </p:nvSpPr>
          <p:spPr>
            <a:xfrm>
              <a:off x="6620085" y="4195013"/>
              <a:ext cx="2412000" cy="504000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1" name="橢圓 43">
              <a:extLst>
                <a:ext uri="{FF2B5EF4-FFF2-40B4-BE49-F238E27FC236}">
                  <a16:creationId xmlns:a16="http://schemas.microsoft.com/office/drawing/2014/main" id="{90A412BC-8589-5A48-A0BD-B4E08202DE2D}"/>
                </a:ext>
              </a:extLst>
            </p:cNvPr>
            <p:cNvSpPr/>
            <p:nvPr/>
          </p:nvSpPr>
          <p:spPr>
            <a:xfrm>
              <a:off x="8513563" y="2882081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4</a:t>
              </a:r>
              <a:endParaRPr lang="zh-TW" altLang="en-US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2" name="橢圓 43">
              <a:extLst>
                <a:ext uri="{FF2B5EF4-FFF2-40B4-BE49-F238E27FC236}">
                  <a16:creationId xmlns:a16="http://schemas.microsoft.com/office/drawing/2014/main" id="{411C4758-8499-AF4D-98CC-CB498756A7F8}"/>
                </a:ext>
              </a:extLst>
            </p:cNvPr>
            <p:cNvSpPr/>
            <p:nvPr/>
          </p:nvSpPr>
          <p:spPr>
            <a:xfrm>
              <a:off x="8513563" y="3520157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5</a:t>
              </a:r>
              <a:endParaRPr lang="zh-TW" altLang="en-US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3" name="橢圓 43">
              <a:extLst>
                <a:ext uri="{FF2B5EF4-FFF2-40B4-BE49-F238E27FC236}">
                  <a16:creationId xmlns:a16="http://schemas.microsoft.com/office/drawing/2014/main" id="{CB7D3C1A-8C3A-784C-A72C-C883EF20BC5E}"/>
                </a:ext>
              </a:extLst>
            </p:cNvPr>
            <p:cNvSpPr/>
            <p:nvPr/>
          </p:nvSpPr>
          <p:spPr>
            <a:xfrm>
              <a:off x="8513563" y="4222606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6</a:t>
              </a:r>
              <a:endParaRPr lang="zh-TW" altLang="en-US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8" name="群組 7">
            <a:extLst>
              <a:ext uri="{FF2B5EF4-FFF2-40B4-BE49-F238E27FC236}">
                <a16:creationId xmlns:a16="http://schemas.microsoft.com/office/drawing/2014/main" id="{A84DC148-B4CF-8646-A848-7EAEA97E0585}"/>
              </a:ext>
            </a:extLst>
          </p:cNvPr>
          <p:cNvGrpSpPr/>
          <p:nvPr/>
        </p:nvGrpSpPr>
        <p:grpSpPr>
          <a:xfrm>
            <a:off x="3695569" y="849122"/>
            <a:ext cx="2518814" cy="5451348"/>
            <a:chOff x="3695569" y="849122"/>
            <a:chExt cx="2518814" cy="5451348"/>
          </a:xfrm>
        </p:grpSpPr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A32A5386-0EC0-C649-840D-0826609A0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95569" y="849122"/>
              <a:ext cx="2518814" cy="545134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sp>
          <p:nvSpPr>
            <p:cNvPr id="69" name="圓角矩形 27">
              <a:extLst>
                <a:ext uri="{FF2B5EF4-FFF2-40B4-BE49-F238E27FC236}">
                  <a16:creationId xmlns:a16="http://schemas.microsoft.com/office/drawing/2014/main" id="{2DCFC948-2D15-444F-89A1-A83B849F4DB9}"/>
                </a:ext>
              </a:extLst>
            </p:cNvPr>
            <p:cNvSpPr/>
            <p:nvPr/>
          </p:nvSpPr>
          <p:spPr>
            <a:xfrm>
              <a:off x="3803883" y="4940247"/>
              <a:ext cx="2302185" cy="521234"/>
            </a:xfrm>
            <a:prstGeom prst="roundRect">
              <a:avLst>
                <a:gd name="adj" fmla="val 6052"/>
              </a:avLst>
            </a:prstGeom>
            <a:noFill/>
            <a:ln w="28575" cap="flat">
              <a:solidFill>
                <a:srgbClr val="FF388C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defTabSz="584200" rtl="0" latinLnBrk="1" hangingPunct="0">
                <a:defRPr/>
              </a:pPr>
              <a:endParaRPr lang="zh-TW" altLang="en-US" sz="4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0" name="橢圓 43">
              <a:extLst>
                <a:ext uri="{FF2B5EF4-FFF2-40B4-BE49-F238E27FC236}">
                  <a16:creationId xmlns:a16="http://schemas.microsoft.com/office/drawing/2014/main" id="{AD40AFEB-3B47-714A-8980-914F94947218}"/>
                </a:ext>
              </a:extLst>
            </p:cNvPr>
            <p:cNvSpPr/>
            <p:nvPr/>
          </p:nvSpPr>
          <p:spPr>
            <a:xfrm>
              <a:off x="3784631" y="4418573"/>
              <a:ext cx="452792" cy="447219"/>
            </a:xfrm>
            <a:prstGeom prst="ellipse">
              <a:avLst/>
            </a:prstGeom>
            <a:solidFill>
              <a:srgbClr val="FF388C"/>
            </a:solidFill>
            <a:ln w="12700" cap="flat">
              <a:solidFill>
                <a:srgbClr val="FF388C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584200" rtl="0" latinLnBrk="1" hangingPunct="0">
                <a:defRPr/>
              </a:pPr>
              <a:r>
                <a:rPr lang="en-US" altLang="zh-TW" sz="14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2</a:t>
              </a:r>
              <a:endParaRPr lang="zh-TW" altLang="en-US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8878B276-B27E-8D4B-AA38-F88766E1A67B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64" name="圓角矩形 46">
              <a:extLst>
                <a:ext uri="{FF2B5EF4-FFF2-40B4-BE49-F238E27FC236}">
                  <a16:creationId xmlns:a16="http://schemas.microsoft.com/office/drawing/2014/main" id="{A6EF679B-AC17-9B45-B926-891284A32E7F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7" name="圓角矩形 47">
              <a:extLst>
                <a:ext uri="{FF2B5EF4-FFF2-40B4-BE49-F238E27FC236}">
                  <a16:creationId xmlns:a16="http://schemas.microsoft.com/office/drawing/2014/main" id="{1931CA78-37A8-5143-B5A9-8C4CE64C9A13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8" name="圓角矩形 53">
              <a:extLst>
                <a:ext uri="{FF2B5EF4-FFF2-40B4-BE49-F238E27FC236}">
                  <a16:creationId xmlns:a16="http://schemas.microsoft.com/office/drawing/2014/main" id="{1EB16CC9-C63F-6A43-B8FC-044572F7B710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76" name="文字方塊 75">
              <a:extLst>
                <a:ext uri="{FF2B5EF4-FFF2-40B4-BE49-F238E27FC236}">
                  <a16:creationId xmlns:a16="http://schemas.microsoft.com/office/drawing/2014/main" id="{C0F5082E-FEE2-274E-84AD-AE4838F8600B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77" name="文字方塊 76">
              <a:extLst>
                <a:ext uri="{FF2B5EF4-FFF2-40B4-BE49-F238E27FC236}">
                  <a16:creationId xmlns:a16="http://schemas.microsoft.com/office/drawing/2014/main" id="{FDBAAE3A-E091-2043-A774-C4359A9E4331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78" name="文字方塊 77">
              <a:extLst>
                <a:ext uri="{FF2B5EF4-FFF2-40B4-BE49-F238E27FC236}">
                  <a16:creationId xmlns:a16="http://schemas.microsoft.com/office/drawing/2014/main" id="{48DF2477-93C8-4948-99E5-1A2766BC33A4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09353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1200"/>
            <a:ext cx="250068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6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修改密碼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3" name="投影片編號版面配置區 78">
            <a:extLst>
              <a:ext uri="{FF2B5EF4-FFF2-40B4-BE49-F238E27FC236}">
                <a16:creationId xmlns:a16="http://schemas.microsoft.com/office/drawing/2014/main" id="{57623C20-A92B-244C-C898-4FDF37E6ECDA}"/>
              </a:ext>
            </a:extLst>
          </p:cNvPr>
          <p:cNvSpPr txBox="1">
            <a:spLocks/>
          </p:cNvSpPr>
          <p:nvPr/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900" kern="1200" baseline="0">
                <a:solidFill>
                  <a:srgbClr val="9B9B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/>
              <a:t>6</a:t>
            </a:fld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E5B6C8D-4BC1-417C-897C-B46F5859E735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2" name="圓角矩形 46">
              <a:extLst>
                <a:ext uri="{FF2B5EF4-FFF2-40B4-BE49-F238E27FC236}">
                  <a16:creationId xmlns:a16="http://schemas.microsoft.com/office/drawing/2014/main" id="{C9F3AF52-157D-413D-A9DE-25B22E25F2AD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3" name="圓角矩形 47">
              <a:extLst>
                <a:ext uri="{FF2B5EF4-FFF2-40B4-BE49-F238E27FC236}">
                  <a16:creationId xmlns:a16="http://schemas.microsoft.com/office/drawing/2014/main" id="{08059EB5-3901-4F25-9267-884B77B4055F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圓角矩形 53">
              <a:extLst>
                <a:ext uri="{FF2B5EF4-FFF2-40B4-BE49-F238E27FC236}">
                  <a16:creationId xmlns:a16="http://schemas.microsoft.com/office/drawing/2014/main" id="{3494DB2D-685F-49EF-A611-F56301D420B5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23B9818-B986-4194-B77A-01FF986A2823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4013EF3-491F-4C98-8687-A448AA7C4003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9485316-A80A-4E28-AFD1-2C862319B4F5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  <p:pic>
        <p:nvPicPr>
          <p:cNvPr id="14" name="圖片 13">
            <a:extLst>
              <a:ext uri="{FF2B5EF4-FFF2-40B4-BE49-F238E27FC236}">
                <a16:creationId xmlns:a16="http://schemas.microsoft.com/office/drawing/2014/main" id="{257B3427-DE22-4219-A91D-CED2221FD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5" y="1672083"/>
            <a:ext cx="5422374" cy="2795723"/>
          </a:xfrm>
          <a:prstGeom prst="rect">
            <a:avLst/>
          </a:prstGeom>
        </p:spPr>
      </p:pic>
      <p:sp>
        <p:nvSpPr>
          <p:cNvPr id="23" name="圓角矩形 27">
            <a:extLst>
              <a:ext uri="{FF2B5EF4-FFF2-40B4-BE49-F238E27FC236}">
                <a16:creationId xmlns:a16="http://schemas.microsoft.com/office/drawing/2014/main" id="{8AF889C3-CD0D-4034-BCA0-6D89760444BD}"/>
              </a:ext>
            </a:extLst>
          </p:cNvPr>
          <p:cNvSpPr/>
          <p:nvPr/>
        </p:nvSpPr>
        <p:spPr>
          <a:xfrm>
            <a:off x="5739538" y="1704108"/>
            <a:ext cx="712923" cy="165158"/>
          </a:xfrm>
          <a:prstGeom prst="roundRect">
            <a:avLst>
              <a:gd name="adj" fmla="val 605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圓角矩形 27">
            <a:extLst>
              <a:ext uri="{FF2B5EF4-FFF2-40B4-BE49-F238E27FC236}">
                <a16:creationId xmlns:a16="http://schemas.microsoft.com/office/drawing/2014/main" id="{E3D8FD50-FA12-460A-BC72-E673CF7EA4A9}"/>
              </a:ext>
            </a:extLst>
          </p:cNvPr>
          <p:cNvSpPr/>
          <p:nvPr/>
        </p:nvSpPr>
        <p:spPr>
          <a:xfrm>
            <a:off x="5423986" y="2071099"/>
            <a:ext cx="712923" cy="165158"/>
          </a:xfrm>
          <a:prstGeom prst="roundRect">
            <a:avLst>
              <a:gd name="adj" fmla="val 605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5" name="橢圓 42">
            <a:extLst>
              <a:ext uri="{FF2B5EF4-FFF2-40B4-BE49-F238E27FC236}">
                <a16:creationId xmlns:a16="http://schemas.microsoft.com/office/drawing/2014/main" id="{92B699FB-FA8F-4E06-A917-90745BF9A88A}"/>
              </a:ext>
            </a:extLst>
          </p:cNvPr>
          <p:cNvSpPr/>
          <p:nvPr/>
        </p:nvSpPr>
        <p:spPr>
          <a:xfrm>
            <a:off x="5680129" y="1193868"/>
            <a:ext cx="456780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>
              <a:defRPr/>
            </a:pPr>
            <a:r>
              <a:rPr lang="en-US" altLang="zh-TW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endParaRPr lang="zh-TW" altLang="en-US" sz="14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" name="Shape 1569">
            <a:extLst>
              <a:ext uri="{FF2B5EF4-FFF2-40B4-BE49-F238E27FC236}">
                <a16:creationId xmlns:a16="http://schemas.microsoft.com/office/drawing/2014/main" id="{DB248F30-9304-453C-8B05-47352D0F92FD}"/>
              </a:ext>
            </a:extLst>
          </p:cNvPr>
          <p:cNvSpPr/>
          <p:nvPr/>
        </p:nvSpPr>
        <p:spPr>
          <a:xfrm>
            <a:off x="1738780" y="4897818"/>
            <a:ext cx="3693375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1.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點選右上角帳號旁下拉箭頭，選擇個人設置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09338B70-FA19-4B07-8F65-D32E9675B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631" y="1417477"/>
            <a:ext cx="5082889" cy="3491094"/>
          </a:xfrm>
          <a:prstGeom prst="rect">
            <a:avLst/>
          </a:prstGeom>
        </p:spPr>
      </p:pic>
      <p:sp>
        <p:nvSpPr>
          <p:cNvPr id="28" name="圓角矩形 27">
            <a:extLst>
              <a:ext uri="{FF2B5EF4-FFF2-40B4-BE49-F238E27FC236}">
                <a16:creationId xmlns:a16="http://schemas.microsoft.com/office/drawing/2014/main" id="{27957569-36D4-4BF1-B527-702D1B9C29A0}"/>
              </a:ext>
            </a:extLst>
          </p:cNvPr>
          <p:cNvSpPr/>
          <p:nvPr/>
        </p:nvSpPr>
        <p:spPr>
          <a:xfrm>
            <a:off x="7970874" y="3020606"/>
            <a:ext cx="712923" cy="165158"/>
          </a:xfrm>
          <a:prstGeom prst="roundRect">
            <a:avLst>
              <a:gd name="adj" fmla="val 605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9" name="橢圓 42">
            <a:extLst>
              <a:ext uri="{FF2B5EF4-FFF2-40B4-BE49-F238E27FC236}">
                <a16:creationId xmlns:a16="http://schemas.microsoft.com/office/drawing/2014/main" id="{9C781FF5-396A-4D1A-9E8A-33C6C59F0AB2}"/>
              </a:ext>
            </a:extLst>
          </p:cNvPr>
          <p:cNvSpPr/>
          <p:nvPr/>
        </p:nvSpPr>
        <p:spPr>
          <a:xfrm>
            <a:off x="8893444" y="2846334"/>
            <a:ext cx="456780" cy="447219"/>
          </a:xfrm>
          <a:prstGeom prst="ellipse">
            <a:avLst/>
          </a:prstGeom>
          <a:solidFill>
            <a:srgbClr val="FF388C"/>
          </a:solidFill>
          <a:ln w="12700" cap="flat">
            <a:solidFill>
              <a:srgbClr val="FF388C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584200" rtl="0" latinLnBrk="1" hangingPunct="0">
              <a:defRPr/>
            </a:pPr>
            <a:r>
              <a:rPr lang="en-US" altLang="zh-TW" sz="14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endParaRPr lang="zh-TW" altLang="en-US" sz="1400" b="1" dirty="0">
              <a:solidFill>
                <a:srgbClr val="FFFFFF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0" name="Shape 1569">
            <a:extLst>
              <a:ext uri="{FF2B5EF4-FFF2-40B4-BE49-F238E27FC236}">
                <a16:creationId xmlns:a16="http://schemas.microsoft.com/office/drawing/2014/main" id="{AF7486BB-8420-46AA-9B5F-12D434BE5425}"/>
              </a:ext>
            </a:extLst>
          </p:cNvPr>
          <p:cNvSpPr/>
          <p:nvPr/>
        </p:nvSpPr>
        <p:spPr>
          <a:xfrm>
            <a:off x="9055075" y="5156146"/>
            <a:ext cx="1014753" cy="266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2. 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點選修改</a:t>
            </a:r>
            <a:endParaRPr lang="en-US" altLang="zh-TW" sz="1400" dirty="0">
              <a:solidFill>
                <a:schemeClr val="tx1">
                  <a:lumMod val="85000"/>
                  <a:lumOff val="1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Lato Black"/>
              <a:sym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01702087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1200"/>
            <a:ext cx="250068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7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首頁畫面說明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3" name="投影片編號版面配置區 78">
            <a:extLst>
              <a:ext uri="{FF2B5EF4-FFF2-40B4-BE49-F238E27FC236}">
                <a16:creationId xmlns:a16="http://schemas.microsoft.com/office/drawing/2014/main" id="{57623C20-A92B-244C-C898-4FDF37E6ECDA}"/>
              </a:ext>
            </a:extLst>
          </p:cNvPr>
          <p:cNvSpPr txBox="1">
            <a:spLocks/>
          </p:cNvSpPr>
          <p:nvPr/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900" kern="1200" baseline="0">
                <a:solidFill>
                  <a:srgbClr val="9B9B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pPr/>
              <a:t>7</a:t>
            </a:fld>
            <a:endPara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pic>
        <p:nvPicPr>
          <p:cNvPr id="5" name="圖片 26">
            <a:extLst>
              <a:ext uri="{FF2B5EF4-FFF2-40B4-BE49-F238E27FC236}">
                <a16:creationId xmlns:a16="http://schemas.microsoft.com/office/drawing/2014/main" id="{4C303047-5B5C-6AD9-9A9D-85792C1A43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02"/>
          <a:stretch/>
        </p:blipFill>
        <p:spPr>
          <a:xfrm>
            <a:off x="507488" y="995981"/>
            <a:ext cx="5700905" cy="42222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圖片 28">
            <a:extLst>
              <a:ext uri="{FF2B5EF4-FFF2-40B4-BE49-F238E27FC236}">
                <a16:creationId xmlns:a16="http://schemas.microsoft.com/office/drawing/2014/main" id="{08AD68DD-7E69-8878-AD10-65AD0AEF84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6" r="13086"/>
          <a:stretch/>
        </p:blipFill>
        <p:spPr>
          <a:xfrm>
            <a:off x="6432860" y="995981"/>
            <a:ext cx="5251652" cy="505299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圓角矩形 6">
            <a:extLst>
              <a:ext uri="{FF2B5EF4-FFF2-40B4-BE49-F238E27FC236}">
                <a16:creationId xmlns:a16="http://schemas.microsoft.com/office/drawing/2014/main" id="{BF851DAF-D007-FF7C-1805-953CDB15133D}"/>
              </a:ext>
            </a:extLst>
          </p:cNvPr>
          <p:cNvSpPr/>
          <p:nvPr/>
        </p:nvSpPr>
        <p:spPr>
          <a:xfrm>
            <a:off x="2272507" y="796751"/>
            <a:ext cx="143430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主選單</a:t>
            </a:r>
          </a:p>
        </p:txBody>
      </p:sp>
      <p:sp>
        <p:nvSpPr>
          <p:cNvPr id="8" name="圓角矩形 7">
            <a:extLst>
              <a:ext uri="{FF2B5EF4-FFF2-40B4-BE49-F238E27FC236}">
                <a16:creationId xmlns:a16="http://schemas.microsoft.com/office/drawing/2014/main" id="{A7DE18BB-9CE1-4A99-A120-6C35709C94CA}"/>
              </a:ext>
            </a:extLst>
          </p:cNvPr>
          <p:cNvSpPr/>
          <p:nvPr/>
        </p:nvSpPr>
        <p:spPr>
          <a:xfrm>
            <a:off x="4667811" y="2474947"/>
            <a:ext cx="1428189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 Banner</a:t>
            </a:r>
            <a:endParaRPr kumimoji="1" lang="zh-TW" altLang="en-US" sz="20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9BA7F63B-0653-450E-1216-DB12EA041428}"/>
              </a:ext>
            </a:extLst>
          </p:cNvPr>
          <p:cNvSpPr/>
          <p:nvPr/>
        </p:nvSpPr>
        <p:spPr>
          <a:xfrm>
            <a:off x="2568481" y="3048656"/>
            <a:ext cx="157891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最新消息</a:t>
            </a:r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D6CB83AF-3371-9AD1-3B08-67B20D539C9E}"/>
              </a:ext>
            </a:extLst>
          </p:cNvPr>
          <p:cNvSpPr/>
          <p:nvPr/>
        </p:nvSpPr>
        <p:spPr>
          <a:xfrm>
            <a:off x="7794302" y="954270"/>
            <a:ext cx="143430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平台資訊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4000F33F-F657-9F35-DEB4-AF383D66DB44}"/>
              </a:ext>
            </a:extLst>
          </p:cNvPr>
          <p:cNvSpPr/>
          <p:nvPr/>
        </p:nvSpPr>
        <p:spPr>
          <a:xfrm>
            <a:off x="7794302" y="2072084"/>
            <a:ext cx="143430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統計圖表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0989D202-802E-ABB0-DEEA-46A174DD4F7A}"/>
              </a:ext>
            </a:extLst>
          </p:cNvPr>
          <p:cNvSpPr/>
          <p:nvPr/>
        </p:nvSpPr>
        <p:spPr>
          <a:xfrm>
            <a:off x="7794302" y="3600793"/>
            <a:ext cx="143430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6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相關連結</a:t>
            </a: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1AE12923-B964-2E21-CD1D-DD0397FFED35}"/>
              </a:ext>
            </a:extLst>
          </p:cNvPr>
          <p:cNvSpPr/>
          <p:nvPr/>
        </p:nvSpPr>
        <p:spPr>
          <a:xfrm>
            <a:off x="7794302" y="4908779"/>
            <a:ext cx="1434307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7</a:t>
            </a:r>
            <a:r>
              <a:rPr kumimoji="1" lang="zh-TW" altLang="en-US" sz="2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聯絡資訊</a:t>
            </a:r>
          </a:p>
        </p:txBody>
      </p:sp>
      <p:grpSp>
        <p:nvGrpSpPr>
          <p:cNvPr id="31" name="群組 30">
            <a:extLst>
              <a:ext uri="{FF2B5EF4-FFF2-40B4-BE49-F238E27FC236}">
                <a16:creationId xmlns:a16="http://schemas.microsoft.com/office/drawing/2014/main" id="{BE5B6C8D-4BC1-417C-897C-B46F5859E735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2" name="圓角矩形 46">
              <a:extLst>
                <a:ext uri="{FF2B5EF4-FFF2-40B4-BE49-F238E27FC236}">
                  <a16:creationId xmlns:a16="http://schemas.microsoft.com/office/drawing/2014/main" id="{C9F3AF52-157D-413D-A9DE-25B22E25F2AD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3" name="圓角矩形 47">
              <a:extLst>
                <a:ext uri="{FF2B5EF4-FFF2-40B4-BE49-F238E27FC236}">
                  <a16:creationId xmlns:a16="http://schemas.microsoft.com/office/drawing/2014/main" id="{08059EB5-3901-4F25-9267-884B77B4055F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4" name="圓角矩形 53">
              <a:extLst>
                <a:ext uri="{FF2B5EF4-FFF2-40B4-BE49-F238E27FC236}">
                  <a16:creationId xmlns:a16="http://schemas.microsoft.com/office/drawing/2014/main" id="{3494DB2D-685F-49EF-A611-F56301D420B5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5" name="文字方塊 34">
              <a:extLst>
                <a:ext uri="{FF2B5EF4-FFF2-40B4-BE49-F238E27FC236}">
                  <a16:creationId xmlns:a16="http://schemas.microsoft.com/office/drawing/2014/main" id="{E23B9818-B986-4194-B77A-01FF986A2823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36" name="文字方塊 35">
              <a:extLst>
                <a:ext uri="{FF2B5EF4-FFF2-40B4-BE49-F238E27FC236}">
                  <a16:creationId xmlns:a16="http://schemas.microsoft.com/office/drawing/2014/main" id="{44013EF3-491F-4C98-8687-A448AA7C4003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37" name="文字方塊 36">
              <a:extLst>
                <a:ext uri="{FF2B5EF4-FFF2-40B4-BE49-F238E27FC236}">
                  <a16:creationId xmlns:a16="http://schemas.microsoft.com/office/drawing/2014/main" id="{A9485316-A80A-4E28-AFD1-2C862319B4F5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30842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05C8EBB-9D36-4BE7-B1C6-89EE86CAA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58" y="1294939"/>
            <a:ext cx="6218674" cy="3840284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3BFF2593-4F17-43D9-8D5A-57839F0AA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35" y="1091355"/>
            <a:ext cx="5195004" cy="4083798"/>
          </a:xfrm>
          <a:prstGeom prst="rect">
            <a:avLst/>
          </a:prstGeom>
        </p:spPr>
      </p:pic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1200"/>
            <a:ext cx="250068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8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首頁畫面說明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9" name="投影片編號版面配置區 78">
            <a:extLst>
              <a:ext uri="{FF2B5EF4-FFF2-40B4-BE49-F238E27FC236}">
                <a16:creationId xmlns:a16="http://schemas.microsoft.com/office/drawing/2014/main" id="{0CD52CA9-4A71-1A71-B44F-C1614F0C7E99}"/>
              </a:ext>
            </a:extLst>
          </p:cNvPr>
          <p:cNvSpPr txBox="1">
            <a:spLocks/>
          </p:cNvSpPr>
          <p:nvPr/>
        </p:nvSpPr>
        <p:spPr>
          <a:xfrm>
            <a:off x="11527217" y="349251"/>
            <a:ext cx="250068" cy="246221"/>
          </a:xfrm>
          <a:prstGeom prst="rect">
            <a:avLst/>
          </a:prstGeom>
        </p:spPr>
        <p:txBody>
          <a:bodyPr anchor="ctr"/>
          <a:lstStyle>
            <a:defPPr>
              <a:defRPr lang="zh-TW"/>
            </a:defPPr>
            <a:lvl1pPr marL="0" algn="ctr" defTabSz="914400" rtl="0" eaLnBrk="1" latinLnBrk="0" hangingPunct="1">
              <a:defRPr sz="900" kern="1200" baseline="0">
                <a:solidFill>
                  <a:srgbClr val="9B9B9B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altLang="zh-TW" smtClean="0"/>
              <a:pPr/>
              <a:t>8</a:t>
            </a:fld>
            <a:endParaRPr lang="zh-TW" altLang="en-US" dirty="0"/>
          </a:p>
        </p:txBody>
      </p:sp>
      <p:sp>
        <p:nvSpPr>
          <p:cNvPr id="10" name="圓角矩形 9">
            <a:extLst>
              <a:ext uri="{FF2B5EF4-FFF2-40B4-BE49-F238E27FC236}">
                <a16:creationId xmlns:a16="http://schemas.microsoft.com/office/drawing/2014/main" id="{14FEEEEE-5407-28A8-334B-5FDB576F17DB}"/>
              </a:ext>
            </a:extLst>
          </p:cNvPr>
          <p:cNvSpPr/>
          <p:nvPr/>
        </p:nvSpPr>
        <p:spPr>
          <a:xfrm>
            <a:off x="127698" y="1164828"/>
            <a:ext cx="445062" cy="1765281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</a:t>
            </a:r>
            <a:r>
              <a: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首頁選單</a:t>
            </a:r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B1B51784-6506-6980-1FF3-3510E9E9D6A6}"/>
              </a:ext>
            </a:extLst>
          </p:cNvPr>
          <p:cNvSpPr/>
          <p:nvPr/>
        </p:nvSpPr>
        <p:spPr>
          <a:xfrm>
            <a:off x="1462153" y="825603"/>
            <a:ext cx="2150809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</a:t>
            </a:r>
            <a:r>
              <a: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動態</a:t>
            </a:r>
            <a:r>
              <a:rPr kumimoji="1"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/</a:t>
            </a:r>
            <a:r>
              <a: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最新內容</a:t>
            </a:r>
          </a:p>
        </p:txBody>
      </p:sp>
      <p:sp>
        <p:nvSpPr>
          <p:cNvPr id="12" name="圓角矩形 11">
            <a:extLst>
              <a:ext uri="{FF2B5EF4-FFF2-40B4-BE49-F238E27FC236}">
                <a16:creationId xmlns:a16="http://schemas.microsoft.com/office/drawing/2014/main" id="{B4565ED2-F6C3-F9C9-EC3B-1E1949E241AC}"/>
              </a:ext>
            </a:extLst>
          </p:cNvPr>
          <p:cNvSpPr/>
          <p:nvPr/>
        </p:nvSpPr>
        <p:spPr>
          <a:xfrm>
            <a:off x="5098922" y="1091355"/>
            <a:ext cx="454917" cy="2165237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</a:t>
            </a:r>
            <a:r>
              <a: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最近造訪課程</a:t>
            </a:r>
          </a:p>
        </p:txBody>
      </p:sp>
      <p:sp>
        <p:nvSpPr>
          <p:cNvPr id="13" name="圓角矩形 12">
            <a:extLst>
              <a:ext uri="{FF2B5EF4-FFF2-40B4-BE49-F238E27FC236}">
                <a16:creationId xmlns:a16="http://schemas.microsoft.com/office/drawing/2014/main" id="{1E573DE1-2083-1DB9-5CA8-F9CF65164B38}"/>
              </a:ext>
            </a:extLst>
          </p:cNvPr>
          <p:cNvSpPr/>
          <p:nvPr/>
        </p:nvSpPr>
        <p:spPr>
          <a:xfrm>
            <a:off x="3973907" y="3835528"/>
            <a:ext cx="1476473" cy="380344"/>
          </a:xfrm>
          <a:prstGeom prst="roundRect">
            <a:avLst/>
          </a:prstGeom>
          <a:solidFill>
            <a:srgbClr val="FF2F92">
              <a:alpha val="74902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TW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</a:t>
            </a:r>
            <a:r>
              <a:rPr kumimoji="1" lang="zh-TW" altLang="en-US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待辦事項</a:t>
            </a:r>
          </a:p>
        </p:txBody>
      </p:sp>
      <p:sp>
        <p:nvSpPr>
          <p:cNvPr id="18" name="圓角矩形 27">
            <a:extLst>
              <a:ext uri="{FF2B5EF4-FFF2-40B4-BE49-F238E27FC236}">
                <a16:creationId xmlns:a16="http://schemas.microsoft.com/office/drawing/2014/main" id="{FC7ADC37-F878-2175-0C18-BD1D62F387A1}"/>
              </a:ext>
            </a:extLst>
          </p:cNvPr>
          <p:cNvSpPr/>
          <p:nvPr/>
        </p:nvSpPr>
        <p:spPr>
          <a:xfrm>
            <a:off x="5872329" y="2870611"/>
            <a:ext cx="815557" cy="252000"/>
          </a:xfrm>
          <a:prstGeom prst="roundRect">
            <a:avLst>
              <a:gd name="adj" fmla="val 605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9" name="圓角矩形 27">
            <a:extLst>
              <a:ext uri="{FF2B5EF4-FFF2-40B4-BE49-F238E27FC236}">
                <a16:creationId xmlns:a16="http://schemas.microsoft.com/office/drawing/2014/main" id="{351675BE-1804-CACC-31D1-D363BEDBE56E}"/>
              </a:ext>
            </a:extLst>
          </p:cNvPr>
          <p:cNvSpPr/>
          <p:nvPr/>
        </p:nvSpPr>
        <p:spPr>
          <a:xfrm>
            <a:off x="6742300" y="3256592"/>
            <a:ext cx="4937514" cy="612000"/>
          </a:xfrm>
          <a:prstGeom prst="roundRect">
            <a:avLst>
              <a:gd name="adj" fmla="val 2711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0" name="Shape 1569">
            <a:extLst>
              <a:ext uri="{FF2B5EF4-FFF2-40B4-BE49-F238E27FC236}">
                <a16:creationId xmlns:a16="http://schemas.microsoft.com/office/drawing/2014/main" id="{2BFDABB0-CFDF-19D9-018A-26CD92DCA738}"/>
              </a:ext>
            </a:extLst>
          </p:cNvPr>
          <p:cNvSpPr/>
          <p:nvPr/>
        </p:nvSpPr>
        <p:spPr>
          <a:xfrm>
            <a:off x="6817111" y="3321500"/>
            <a:ext cx="4873113" cy="4821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numCol="1" anchor="t">
            <a:spAutoFit/>
          </a:bodyPr>
          <a:lstStyle/>
          <a:p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於我的課程頁面，選擇點擊</a:t>
            </a:r>
            <a:r>
              <a:rPr lang="en-US" altLang="zh-TW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2023</a:t>
            </a:r>
            <a:r>
              <a:rPr lang="zh-TW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Lato Black"/>
                <a:sym typeface="Lato Black"/>
              </a:rPr>
              <a:t>數據驅動工作坊，即可進入課程內容頁面。</a:t>
            </a:r>
          </a:p>
        </p:txBody>
      </p:sp>
      <p:cxnSp>
        <p:nvCxnSpPr>
          <p:cNvPr id="21" name="直線接點 85">
            <a:extLst>
              <a:ext uri="{FF2B5EF4-FFF2-40B4-BE49-F238E27FC236}">
                <a16:creationId xmlns:a16="http://schemas.microsoft.com/office/drawing/2014/main" id="{F7067E81-5A0F-76B9-B8D8-A5DE5B06893A}"/>
              </a:ext>
            </a:extLst>
          </p:cNvPr>
          <p:cNvCxnSpPr>
            <a:cxnSpLocks/>
          </p:cNvCxnSpPr>
          <p:nvPr/>
        </p:nvCxnSpPr>
        <p:spPr>
          <a:xfrm>
            <a:off x="6490084" y="3160423"/>
            <a:ext cx="615889" cy="0"/>
          </a:xfrm>
          <a:prstGeom prst="line">
            <a:avLst/>
          </a:prstGeom>
          <a:ln w="28575">
            <a:solidFill>
              <a:srgbClr val="FF388C"/>
            </a:solidFill>
            <a:prstDash val="sysDot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群組 35">
            <a:extLst>
              <a:ext uri="{FF2B5EF4-FFF2-40B4-BE49-F238E27FC236}">
                <a16:creationId xmlns:a16="http://schemas.microsoft.com/office/drawing/2014/main" id="{9143278A-45EA-4C40-955E-7B7CAA12630D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37" name="圓角矩形 46">
              <a:extLst>
                <a:ext uri="{FF2B5EF4-FFF2-40B4-BE49-F238E27FC236}">
                  <a16:creationId xmlns:a16="http://schemas.microsoft.com/office/drawing/2014/main" id="{9B426569-547A-4024-A0ED-A6875F29A502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8" name="圓角矩形 47">
              <a:extLst>
                <a:ext uri="{FF2B5EF4-FFF2-40B4-BE49-F238E27FC236}">
                  <a16:creationId xmlns:a16="http://schemas.microsoft.com/office/drawing/2014/main" id="{BEBBB206-7C79-40DB-BFF2-1A24EC230003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39" name="圓角矩形 53">
              <a:extLst>
                <a:ext uri="{FF2B5EF4-FFF2-40B4-BE49-F238E27FC236}">
                  <a16:creationId xmlns:a16="http://schemas.microsoft.com/office/drawing/2014/main" id="{FAAB8FFF-901D-4E36-B2A0-F11707EFEED1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40" name="文字方塊 39">
              <a:extLst>
                <a:ext uri="{FF2B5EF4-FFF2-40B4-BE49-F238E27FC236}">
                  <a16:creationId xmlns:a16="http://schemas.microsoft.com/office/drawing/2014/main" id="{C3DA3B90-072E-4FEF-B8B0-FA2A3BC44981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41" name="文字方塊 40">
              <a:extLst>
                <a:ext uri="{FF2B5EF4-FFF2-40B4-BE49-F238E27FC236}">
                  <a16:creationId xmlns:a16="http://schemas.microsoft.com/office/drawing/2014/main" id="{20C5B677-F884-46BF-801C-318B7CB192F1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42" name="文字方塊 41">
              <a:extLst>
                <a:ext uri="{FF2B5EF4-FFF2-40B4-BE49-F238E27FC236}">
                  <a16:creationId xmlns:a16="http://schemas.microsoft.com/office/drawing/2014/main" id="{8F268FAF-E6AF-4E26-9A91-98A58C935762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648382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F963F4C0-5845-49E5-B26D-128834238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64" y="868779"/>
            <a:ext cx="7903982" cy="5493645"/>
          </a:xfrm>
          <a:prstGeom prst="rect">
            <a:avLst/>
          </a:prstGeom>
        </p:spPr>
      </p:pic>
      <p:sp>
        <p:nvSpPr>
          <p:cNvPr id="4" name="投影片編號版面配置區 78">
            <a:extLst>
              <a:ext uri="{FF2B5EF4-FFF2-40B4-BE49-F238E27FC236}">
                <a16:creationId xmlns:a16="http://schemas.microsoft.com/office/drawing/2014/main" id="{BE49857D-7336-7941-91E8-39372FCC5749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216000" y="6362424"/>
            <a:ext cx="340105" cy="24622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pPr/>
              <a:t>9</a:t>
            </a:fld>
            <a:endParaRPr lang="zh-TW" alt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17897-C2DC-A44D-9111-5394A3FFC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1" dirty="0"/>
              <a:t>課程畫面</a:t>
            </a:r>
            <a:r>
              <a:rPr kumimoji="1" lang="en-US" altLang="zh-TW" b="1" dirty="0"/>
              <a:t>(</a:t>
            </a:r>
            <a:r>
              <a:rPr kumimoji="1" lang="zh-TW" altLang="en-US" b="1" dirty="0"/>
              <a:t>瀏覽器</a:t>
            </a:r>
            <a:r>
              <a:rPr kumimoji="1" lang="en-US" altLang="zh-TW" b="1" dirty="0"/>
              <a:t>)</a:t>
            </a:r>
            <a:endParaRPr kumimoji="1" lang="zh-TW" altLang="en-US" b="1" dirty="0"/>
          </a:p>
        </p:txBody>
      </p:sp>
      <p:sp>
        <p:nvSpPr>
          <p:cNvPr id="13" name="圓角矩形 20">
            <a:extLst>
              <a:ext uri="{FF2B5EF4-FFF2-40B4-BE49-F238E27FC236}">
                <a16:creationId xmlns:a16="http://schemas.microsoft.com/office/drawing/2014/main" id="{1800930C-C07F-753C-7809-1437367856FE}"/>
              </a:ext>
            </a:extLst>
          </p:cNvPr>
          <p:cNvSpPr/>
          <p:nvPr/>
        </p:nvSpPr>
        <p:spPr>
          <a:xfrm>
            <a:off x="3549112" y="1994564"/>
            <a:ext cx="4525505" cy="250494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4" name="群組 11">
            <a:extLst>
              <a:ext uri="{FF2B5EF4-FFF2-40B4-BE49-F238E27FC236}">
                <a16:creationId xmlns:a16="http://schemas.microsoft.com/office/drawing/2014/main" id="{C7F7C30E-0621-9580-86CA-C6D9087A26F5}"/>
              </a:ext>
            </a:extLst>
          </p:cNvPr>
          <p:cNvGrpSpPr/>
          <p:nvPr/>
        </p:nvGrpSpPr>
        <p:grpSpPr>
          <a:xfrm>
            <a:off x="8116875" y="1979453"/>
            <a:ext cx="3837846" cy="266740"/>
            <a:chOff x="6207965" y="2504198"/>
            <a:chExt cx="3734015" cy="281247"/>
          </a:xfrm>
        </p:grpSpPr>
        <p:cxnSp>
          <p:nvCxnSpPr>
            <p:cNvPr id="15" name="直線接點 5">
              <a:extLst>
                <a:ext uri="{FF2B5EF4-FFF2-40B4-BE49-F238E27FC236}">
                  <a16:creationId xmlns:a16="http://schemas.microsoft.com/office/drawing/2014/main" id="{51F81B98-E891-21F6-22CF-9E978988E2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07965" y="2651695"/>
              <a:ext cx="2109490" cy="17891"/>
            </a:xfrm>
            <a:prstGeom prst="line">
              <a:avLst/>
            </a:prstGeom>
            <a:ln w="28575">
              <a:solidFill>
                <a:srgbClr val="FF388C"/>
              </a:solidFill>
              <a:prstDash val="sysDot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Shape 1569">
              <a:extLst>
                <a:ext uri="{FF2B5EF4-FFF2-40B4-BE49-F238E27FC236}">
                  <a16:creationId xmlns:a16="http://schemas.microsoft.com/office/drawing/2014/main" id="{006B1611-A55F-B2CF-23B5-F8BCB2CAD0F3}"/>
                </a:ext>
              </a:extLst>
            </p:cNvPr>
            <p:cNvSpPr/>
            <p:nvPr/>
          </p:nvSpPr>
          <p:spPr>
            <a:xfrm>
              <a:off x="8505090" y="2504198"/>
              <a:ext cx="1436890" cy="281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l"/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2. </a:t>
              </a:r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學習活動選單</a:t>
              </a:r>
            </a:p>
          </p:txBody>
        </p:sp>
      </p:grpSp>
      <p:sp>
        <p:nvSpPr>
          <p:cNvPr id="18" name="圓角矩形 20">
            <a:extLst>
              <a:ext uri="{FF2B5EF4-FFF2-40B4-BE49-F238E27FC236}">
                <a16:creationId xmlns:a16="http://schemas.microsoft.com/office/drawing/2014/main" id="{89A9E65B-5CF1-C85F-7A2B-07EB76976935}"/>
              </a:ext>
            </a:extLst>
          </p:cNvPr>
          <p:cNvSpPr/>
          <p:nvPr/>
        </p:nvSpPr>
        <p:spPr>
          <a:xfrm>
            <a:off x="6390527" y="1308943"/>
            <a:ext cx="3250519" cy="250494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19" name="群組 11">
            <a:extLst>
              <a:ext uri="{FF2B5EF4-FFF2-40B4-BE49-F238E27FC236}">
                <a16:creationId xmlns:a16="http://schemas.microsoft.com/office/drawing/2014/main" id="{FFA8A814-DB7E-315F-E500-515DF281355A}"/>
              </a:ext>
            </a:extLst>
          </p:cNvPr>
          <p:cNvGrpSpPr/>
          <p:nvPr/>
        </p:nvGrpSpPr>
        <p:grpSpPr>
          <a:xfrm>
            <a:off x="9793677" y="1283342"/>
            <a:ext cx="2129879" cy="266740"/>
            <a:chOff x="7869724" y="2504198"/>
            <a:chExt cx="2072256" cy="281247"/>
          </a:xfrm>
        </p:grpSpPr>
        <p:cxnSp>
          <p:nvCxnSpPr>
            <p:cNvPr id="20" name="直線接點 5">
              <a:extLst>
                <a:ext uri="{FF2B5EF4-FFF2-40B4-BE49-F238E27FC236}">
                  <a16:creationId xmlns:a16="http://schemas.microsoft.com/office/drawing/2014/main" id="{868720FB-EDF9-DE5A-E3FC-6C7868C40A24}"/>
                </a:ext>
              </a:extLst>
            </p:cNvPr>
            <p:cNvCxnSpPr>
              <a:cxnSpLocks/>
            </p:cNvCxnSpPr>
            <p:nvPr/>
          </p:nvCxnSpPr>
          <p:spPr>
            <a:xfrm>
              <a:off x="7869724" y="2731438"/>
              <a:ext cx="487535" cy="0"/>
            </a:xfrm>
            <a:prstGeom prst="line">
              <a:avLst/>
            </a:prstGeom>
            <a:ln w="28575">
              <a:solidFill>
                <a:srgbClr val="FF388C"/>
              </a:solidFill>
              <a:prstDash val="sysDot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Shape 1569">
              <a:extLst>
                <a:ext uri="{FF2B5EF4-FFF2-40B4-BE49-F238E27FC236}">
                  <a16:creationId xmlns:a16="http://schemas.microsoft.com/office/drawing/2014/main" id="{616094BA-B963-EA81-3F23-DC59DA6210FB}"/>
                </a:ext>
              </a:extLst>
            </p:cNvPr>
            <p:cNvSpPr/>
            <p:nvPr/>
          </p:nvSpPr>
          <p:spPr>
            <a:xfrm>
              <a:off x="8505090" y="2504198"/>
              <a:ext cx="1436890" cy="281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l"/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1. </a:t>
              </a:r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課程選單</a:t>
              </a:r>
            </a:p>
          </p:txBody>
        </p:sp>
      </p:grpSp>
      <p:sp>
        <p:nvSpPr>
          <p:cNvPr id="23" name="圓角矩形 20">
            <a:extLst>
              <a:ext uri="{FF2B5EF4-FFF2-40B4-BE49-F238E27FC236}">
                <a16:creationId xmlns:a16="http://schemas.microsoft.com/office/drawing/2014/main" id="{EBB1214F-04B8-9181-5C46-1DB1340DBA87}"/>
              </a:ext>
            </a:extLst>
          </p:cNvPr>
          <p:cNvSpPr/>
          <p:nvPr/>
        </p:nvSpPr>
        <p:spPr>
          <a:xfrm>
            <a:off x="2154265" y="3429000"/>
            <a:ext cx="7214376" cy="960081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4" name="圓角矩形 20">
            <a:extLst>
              <a:ext uri="{FF2B5EF4-FFF2-40B4-BE49-F238E27FC236}">
                <a16:creationId xmlns:a16="http://schemas.microsoft.com/office/drawing/2014/main" id="{3BA6B495-4AD0-0B9A-A1CF-9B8543FB12CF}"/>
              </a:ext>
            </a:extLst>
          </p:cNvPr>
          <p:cNvSpPr/>
          <p:nvPr/>
        </p:nvSpPr>
        <p:spPr>
          <a:xfrm>
            <a:off x="2154265" y="2772983"/>
            <a:ext cx="7214376" cy="250494"/>
          </a:xfrm>
          <a:prstGeom prst="roundRect">
            <a:avLst>
              <a:gd name="adj" fmla="val 4602"/>
            </a:avLst>
          </a:prstGeom>
          <a:noFill/>
          <a:ln w="28575" cap="flat">
            <a:solidFill>
              <a:srgbClr val="FF388C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584200" rtl="0" latinLnBrk="1" hangingPunct="0">
              <a:defRPr/>
            </a:pPr>
            <a:endParaRPr lang="zh-TW" altLang="en-US"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30" name="群組 11">
            <a:extLst>
              <a:ext uri="{FF2B5EF4-FFF2-40B4-BE49-F238E27FC236}">
                <a16:creationId xmlns:a16="http://schemas.microsoft.com/office/drawing/2014/main" id="{560758F6-9BB4-266F-EAB3-3B66E6165917}"/>
              </a:ext>
            </a:extLst>
          </p:cNvPr>
          <p:cNvGrpSpPr/>
          <p:nvPr/>
        </p:nvGrpSpPr>
        <p:grpSpPr>
          <a:xfrm>
            <a:off x="9368640" y="2754600"/>
            <a:ext cx="2611456" cy="266740"/>
            <a:chOff x="7816473" y="2912454"/>
            <a:chExt cx="2540804" cy="281247"/>
          </a:xfrm>
        </p:grpSpPr>
        <p:cxnSp>
          <p:nvCxnSpPr>
            <p:cNvPr id="31" name="直線接點 5">
              <a:extLst>
                <a:ext uri="{FF2B5EF4-FFF2-40B4-BE49-F238E27FC236}">
                  <a16:creationId xmlns:a16="http://schemas.microsoft.com/office/drawing/2014/main" id="{D6E1AAA9-7AD4-3FF5-02EF-911BA0280A07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 flipV="1">
              <a:off x="7816473" y="3054610"/>
              <a:ext cx="901072" cy="9286"/>
            </a:xfrm>
            <a:prstGeom prst="line">
              <a:avLst/>
            </a:prstGeom>
            <a:ln w="28575">
              <a:solidFill>
                <a:srgbClr val="FF388C"/>
              </a:solidFill>
              <a:prstDash val="sysDot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Shape 1569">
              <a:extLst>
                <a:ext uri="{FF2B5EF4-FFF2-40B4-BE49-F238E27FC236}">
                  <a16:creationId xmlns:a16="http://schemas.microsoft.com/office/drawing/2014/main" id="{4AB89D65-C4EA-8632-28DC-8CB29E320B18}"/>
                </a:ext>
              </a:extLst>
            </p:cNvPr>
            <p:cNvSpPr/>
            <p:nvPr/>
          </p:nvSpPr>
          <p:spPr>
            <a:xfrm>
              <a:off x="8920387" y="2912454"/>
              <a:ext cx="1436890" cy="281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l"/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3. </a:t>
              </a:r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章節</a:t>
              </a:r>
            </a:p>
          </p:txBody>
        </p:sp>
      </p:grpSp>
      <p:grpSp>
        <p:nvGrpSpPr>
          <p:cNvPr id="35" name="群組 11">
            <a:extLst>
              <a:ext uri="{FF2B5EF4-FFF2-40B4-BE49-F238E27FC236}">
                <a16:creationId xmlns:a16="http://schemas.microsoft.com/office/drawing/2014/main" id="{A4D75948-8F29-10DB-0EAB-328C5BAE9E52}"/>
              </a:ext>
            </a:extLst>
          </p:cNvPr>
          <p:cNvGrpSpPr/>
          <p:nvPr/>
        </p:nvGrpSpPr>
        <p:grpSpPr>
          <a:xfrm>
            <a:off x="9408417" y="4175189"/>
            <a:ext cx="2585750" cy="266740"/>
            <a:chOff x="7821495" y="2504198"/>
            <a:chExt cx="2515794" cy="281247"/>
          </a:xfrm>
        </p:grpSpPr>
        <p:cxnSp>
          <p:nvCxnSpPr>
            <p:cNvPr id="36" name="直線接點 5">
              <a:extLst>
                <a:ext uri="{FF2B5EF4-FFF2-40B4-BE49-F238E27FC236}">
                  <a16:creationId xmlns:a16="http://schemas.microsoft.com/office/drawing/2014/main" id="{70671C9B-1998-209A-6CE5-6E19C05BF5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21495" y="2614691"/>
              <a:ext cx="862371" cy="9287"/>
            </a:xfrm>
            <a:prstGeom prst="line">
              <a:avLst/>
            </a:prstGeom>
            <a:ln w="28575">
              <a:solidFill>
                <a:srgbClr val="FF388C"/>
              </a:solidFill>
              <a:prstDash val="sysDot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Shape 1569">
              <a:extLst>
                <a:ext uri="{FF2B5EF4-FFF2-40B4-BE49-F238E27FC236}">
                  <a16:creationId xmlns:a16="http://schemas.microsoft.com/office/drawing/2014/main" id="{8F91E4E0-DD66-3DD0-80BB-E6E005AB1578}"/>
                </a:ext>
              </a:extLst>
            </p:cNvPr>
            <p:cNvSpPr/>
            <p:nvPr/>
          </p:nvSpPr>
          <p:spPr>
            <a:xfrm>
              <a:off x="8900399" y="2504198"/>
              <a:ext cx="1436890" cy="2812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numCol="1" anchor="ctr">
              <a:spAutoFit/>
            </a:bodyPr>
            <a:lstStyle/>
            <a:p>
              <a:pPr algn="l"/>
              <a:r>
                <a:rPr lang="en-US" altLang="zh-TW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4. </a:t>
              </a:r>
              <a:r>
                <a:rPr lang="zh-TW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cs typeface="Lato Black"/>
                  <a:sym typeface="Lato Black"/>
                </a:rPr>
                <a:t>學習活動</a:t>
              </a:r>
            </a:p>
          </p:txBody>
        </p:sp>
      </p:grp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32927031-F950-49D2-BB41-7C66B3A50E4F}"/>
              </a:ext>
            </a:extLst>
          </p:cNvPr>
          <p:cNvGrpSpPr/>
          <p:nvPr/>
        </p:nvGrpSpPr>
        <p:grpSpPr>
          <a:xfrm>
            <a:off x="11330553" y="-143815"/>
            <a:ext cx="855273" cy="969418"/>
            <a:chOff x="9092735" y="-186523"/>
            <a:chExt cx="855273" cy="969418"/>
          </a:xfrm>
        </p:grpSpPr>
        <p:sp>
          <p:nvSpPr>
            <p:cNvPr id="52" name="圓角矩形 46">
              <a:extLst>
                <a:ext uri="{FF2B5EF4-FFF2-40B4-BE49-F238E27FC236}">
                  <a16:creationId xmlns:a16="http://schemas.microsoft.com/office/drawing/2014/main" id="{940C0932-3A83-4976-AE78-0606C8862439}"/>
                </a:ext>
              </a:extLst>
            </p:cNvPr>
            <p:cNvSpPr/>
            <p:nvPr/>
          </p:nvSpPr>
          <p:spPr>
            <a:xfrm>
              <a:off x="9092735" y="-178166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rgbClr val="31B9C4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3" name="圓角矩形 47">
              <a:extLst>
                <a:ext uri="{FF2B5EF4-FFF2-40B4-BE49-F238E27FC236}">
                  <a16:creationId xmlns:a16="http://schemas.microsoft.com/office/drawing/2014/main" id="{F2699A18-BC21-45E1-8219-8D2F077B377C}"/>
                </a:ext>
              </a:extLst>
            </p:cNvPr>
            <p:cNvSpPr/>
            <p:nvPr/>
          </p:nvSpPr>
          <p:spPr>
            <a:xfrm>
              <a:off x="937467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4" name="圓角矩形 53">
              <a:extLst>
                <a:ext uri="{FF2B5EF4-FFF2-40B4-BE49-F238E27FC236}">
                  <a16:creationId xmlns:a16="http://schemas.microsoft.com/office/drawing/2014/main" id="{01104EC6-2E90-496D-BFC0-A0FB31057BA7}"/>
                </a:ext>
              </a:extLst>
            </p:cNvPr>
            <p:cNvSpPr/>
            <p:nvPr/>
          </p:nvSpPr>
          <p:spPr>
            <a:xfrm>
              <a:off x="9656615" y="-186523"/>
              <a:ext cx="291393" cy="96106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 cap="flat">
              <a:solidFill>
                <a:srgbClr val="31B9C4"/>
              </a:solidFill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noAutofit/>
            </a:bodyPr>
            <a:lstStyle/>
            <a:p>
              <a:pPr defTabSz="584200" rtl="0" latinLnBrk="1" hangingPunct="0">
                <a:defRPr/>
              </a:pPr>
              <a:endParaRPr lang="zh-TW" altLang="en-US"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55" name="文字方塊 54">
              <a:extLst>
                <a:ext uri="{FF2B5EF4-FFF2-40B4-BE49-F238E27FC236}">
                  <a16:creationId xmlns:a16="http://schemas.microsoft.com/office/drawing/2014/main" id="{C2B35694-B00D-4718-821F-06329634CDF2}"/>
                </a:ext>
              </a:extLst>
            </p:cNvPr>
            <p:cNvSpPr txBox="1"/>
            <p:nvPr/>
          </p:nvSpPr>
          <p:spPr>
            <a:xfrm>
              <a:off x="9118160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0</a:t>
              </a:r>
              <a:r>
                <a:rPr lang="zh-TW" altLang="en-US" sz="1200" b="1" dirty="0">
                  <a:solidFill>
                    <a:srgbClr val="FFFFFF"/>
                  </a:solidFill>
                  <a:ea typeface="Microsoft JhengHei" panose="020B0604030504040204" pitchFamily="34" charset="-120"/>
                </a:rPr>
                <a:t>入門</a:t>
              </a:r>
            </a:p>
          </p:txBody>
        </p:sp>
        <p:sp>
          <p:nvSpPr>
            <p:cNvPr id="56" name="文字方塊 55">
              <a:extLst>
                <a:ext uri="{FF2B5EF4-FFF2-40B4-BE49-F238E27FC236}">
                  <a16:creationId xmlns:a16="http://schemas.microsoft.com/office/drawing/2014/main" id="{26040ECF-6841-4865-A2C4-7E8F3D378FF5}"/>
                </a:ext>
              </a:extLst>
            </p:cNvPr>
            <p:cNvSpPr txBox="1"/>
            <p:nvPr/>
          </p:nvSpPr>
          <p:spPr>
            <a:xfrm>
              <a:off x="9396032" y="29421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1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課程</a:t>
              </a:r>
            </a:p>
          </p:txBody>
        </p:sp>
        <p:sp>
          <p:nvSpPr>
            <p:cNvPr id="57" name="文字方塊 56">
              <a:extLst>
                <a:ext uri="{FF2B5EF4-FFF2-40B4-BE49-F238E27FC236}">
                  <a16:creationId xmlns:a16="http://schemas.microsoft.com/office/drawing/2014/main" id="{7C29E93D-06B4-46D8-B03D-8B12B7D946AC}"/>
                </a:ext>
              </a:extLst>
            </p:cNvPr>
            <p:cNvSpPr txBox="1"/>
            <p:nvPr/>
          </p:nvSpPr>
          <p:spPr>
            <a:xfrm>
              <a:off x="9694214" y="37777"/>
              <a:ext cx="240542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 defTabSz="825500" rtl="0" latinLnBrk="1" hangingPunct="0">
                <a:defRPr/>
              </a:pPr>
              <a:r>
                <a:rPr lang="en-US" altLang="zh-TW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2</a:t>
              </a:r>
              <a:r>
                <a:rPr lang="zh-TW" altLang="en-US" sz="1200" b="1" dirty="0">
                  <a:solidFill>
                    <a:srgbClr val="000000"/>
                  </a:solidFill>
                  <a:ea typeface="Microsoft JhengHei" panose="020B0604030504040204" pitchFamily="34" charset="-120"/>
                </a:rPr>
                <a:t>教材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72231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佈景主題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A2E0F103-7099-4DDA-A8B5-F9FDF4010D6C}" vid="{CCE33307-91FA-44A9-9B2E-8A7D741C59D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3459</TotalTime>
  <Words>623</Words>
  <Application>Microsoft Office PowerPoint</Application>
  <PresentationFormat>寬螢幕</PresentationFormat>
  <Paragraphs>148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26" baseType="lpstr">
      <vt:lpstr>Gill Sans</vt:lpstr>
      <vt:lpstr>Lato Black</vt:lpstr>
      <vt:lpstr>Open Sans</vt:lpstr>
      <vt:lpstr>微軟正黑體</vt:lpstr>
      <vt:lpstr>微軟正黑體</vt:lpstr>
      <vt:lpstr>新細明體</vt:lpstr>
      <vt:lpstr>Arial</vt:lpstr>
      <vt:lpstr>Calibri</vt:lpstr>
      <vt:lpstr>Calibri Light</vt:lpstr>
      <vt:lpstr>Helvetica</vt:lpstr>
      <vt:lpstr>Segoe UI</vt:lpstr>
      <vt:lpstr>Segoe UI Light</vt:lpstr>
      <vt:lpstr>佈景主題1</vt:lpstr>
      <vt:lpstr>快速上手 iLearn 教學平台  </vt:lpstr>
      <vt:lpstr>軟硬體建議 </vt:lpstr>
      <vt:lpstr>如何登入(瀏覽器)</vt:lpstr>
      <vt:lpstr>如何登入(瀏覽器)</vt:lpstr>
      <vt:lpstr>如何登入(App)</vt:lpstr>
      <vt:lpstr>修改密碼(瀏覽器)</vt:lpstr>
      <vt:lpstr>首頁畫面說明(瀏覽器)</vt:lpstr>
      <vt:lpstr>首頁畫面說明(瀏覽器)</vt:lpstr>
      <vt:lpstr>課程畫面(瀏覽器)</vt:lpstr>
      <vt:lpstr>進入課程(APP)</vt:lpstr>
      <vt:lpstr>查看、下載參考檔案</vt:lpstr>
      <vt:lpstr>觀看影音</vt:lpstr>
      <vt:lpstr>學習資源 &amp; 諮詢窗口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東海大學 愛學網特色</dc:title>
  <dc:creator>susanlee</dc:creator>
  <cp:lastModifiedBy>馮美琁(meihsuan)</cp:lastModifiedBy>
  <cp:revision>364</cp:revision>
  <dcterms:created xsi:type="dcterms:W3CDTF">2019-01-24T03:36:29Z</dcterms:created>
  <dcterms:modified xsi:type="dcterms:W3CDTF">2023-03-29T09:11:08Z</dcterms:modified>
</cp:coreProperties>
</file>